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77" r:id="rId3"/>
    <p:sldId id="278" r:id="rId4"/>
    <p:sldId id="282" r:id="rId5"/>
    <p:sldId id="279" r:id="rId6"/>
    <p:sldId id="280" r:id="rId7"/>
    <p:sldId id="260" r:id="rId8"/>
    <p:sldId id="261" r:id="rId9"/>
    <p:sldId id="262" r:id="rId10"/>
    <p:sldId id="281" r:id="rId11"/>
    <p:sldId id="263" r:id="rId12"/>
    <p:sldId id="275" r:id="rId13"/>
    <p:sldId id="266" r:id="rId14"/>
    <p:sldId id="267" r:id="rId15"/>
    <p:sldId id="276"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03" autoAdjust="0"/>
    <p:restoredTop sz="94660"/>
  </p:normalViewPr>
  <p:slideViewPr>
    <p:cSldViewPr snapToGrid="0">
      <p:cViewPr varScale="1">
        <p:scale>
          <a:sx n="92" d="100"/>
          <a:sy n="92" d="100"/>
        </p:scale>
        <p:origin x="48"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2B6DDF-0E65-4A92-8799-A4E7DBEC393D}" type="datetimeFigureOut">
              <a:rPr lang="en-US" smtClean="0"/>
              <a:t>2/1/2019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433D7E-F4BE-4A58-BD6E-40E7807DC749}" type="slidenum">
              <a:rPr lang="en-US" smtClean="0"/>
              <a:t>‹#›</a:t>
            </a:fld>
            <a:endParaRPr lang="en-US"/>
          </a:p>
        </p:txBody>
      </p:sp>
    </p:spTree>
    <p:extLst>
      <p:ext uri="{BB962C8B-B14F-4D97-AF65-F5344CB8AC3E}">
        <p14:creationId xmlns:p14="http://schemas.microsoft.com/office/powerpoint/2010/main" val="27071274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5B69B-8E55-4EF8-B2C2-F8BB3CCECD6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FFBD04D-F3D5-4789-8F0F-6623A1838A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0D6685A-86CF-4E0C-9E4C-334911AD1EEB}"/>
              </a:ext>
            </a:extLst>
          </p:cNvPr>
          <p:cNvSpPr>
            <a:spLocks noGrp="1"/>
          </p:cNvSpPr>
          <p:nvPr>
            <p:ph type="dt" sz="half" idx="10"/>
          </p:nvPr>
        </p:nvSpPr>
        <p:spPr/>
        <p:txBody>
          <a:bodyPr/>
          <a:lstStyle/>
          <a:p>
            <a:fld id="{618577C2-CBAA-4C24-96A6-3BFC2F15C80C}" type="datetime1">
              <a:rPr lang="en-US" smtClean="0"/>
              <a:t>2/1/2019</a:t>
            </a:fld>
            <a:endParaRPr lang="en-US"/>
          </a:p>
        </p:txBody>
      </p:sp>
      <p:sp>
        <p:nvSpPr>
          <p:cNvPr id="5" name="Footer Placeholder 4">
            <a:extLst>
              <a:ext uri="{FF2B5EF4-FFF2-40B4-BE49-F238E27FC236}">
                <a16:creationId xmlns:a16="http://schemas.microsoft.com/office/drawing/2014/main" id="{D4C84956-D82D-4B34-97FD-CA9EAB57A6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844DEC-0E62-43D2-A92D-E7FB51DEC947}"/>
              </a:ext>
            </a:extLst>
          </p:cNvPr>
          <p:cNvSpPr>
            <a:spLocks noGrp="1"/>
          </p:cNvSpPr>
          <p:nvPr>
            <p:ph type="sldNum" sz="quarter" idx="12"/>
          </p:nvPr>
        </p:nvSpPr>
        <p:spPr/>
        <p:txBody>
          <a:bodyPr/>
          <a:lstStyle/>
          <a:p>
            <a:fld id="{62284576-2448-48E5-AA05-982305483C2E}" type="slidenum">
              <a:rPr lang="en-US" smtClean="0"/>
              <a:t>‹#›</a:t>
            </a:fld>
            <a:endParaRPr lang="en-US" dirty="0"/>
          </a:p>
        </p:txBody>
      </p:sp>
    </p:spTree>
    <p:extLst>
      <p:ext uri="{BB962C8B-B14F-4D97-AF65-F5344CB8AC3E}">
        <p14:creationId xmlns:p14="http://schemas.microsoft.com/office/powerpoint/2010/main" val="3175750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8C61B-C4C9-4842-8A3F-2ED598815C3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9B6839C-303D-4DCE-9F88-52F64356D2E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44FAEF-78E5-4921-9292-1813F4A2F7A8}"/>
              </a:ext>
            </a:extLst>
          </p:cNvPr>
          <p:cNvSpPr>
            <a:spLocks noGrp="1"/>
          </p:cNvSpPr>
          <p:nvPr>
            <p:ph type="dt" sz="half" idx="10"/>
          </p:nvPr>
        </p:nvSpPr>
        <p:spPr/>
        <p:txBody>
          <a:bodyPr/>
          <a:lstStyle/>
          <a:p>
            <a:fld id="{4B9370C3-E474-44B7-8C99-C0005A3A3AF7}" type="datetime1">
              <a:rPr lang="en-US" smtClean="0"/>
              <a:t>2/1/2019</a:t>
            </a:fld>
            <a:endParaRPr lang="en-US"/>
          </a:p>
        </p:txBody>
      </p:sp>
      <p:sp>
        <p:nvSpPr>
          <p:cNvPr id="5" name="Footer Placeholder 4">
            <a:extLst>
              <a:ext uri="{FF2B5EF4-FFF2-40B4-BE49-F238E27FC236}">
                <a16:creationId xmlns:a16="http://schemas.microsoft.com/office/drawing/2014/main" id="{670A7400-3DEC-4547-8C36-98C319E6C4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01C45F-94F6-4563-A114-E2D322FB3760}"/>
              </a:ext>
            </a:extLst>
          </p:cNvPr>
          <p:cNvSpPr>
            <a:spLocks noGrp="1"/>
          </p:cNvSpPr>
          <p:nvPr>
            <p:ph type="sldNum" sz="quarter" idx="12"/>
          </p:nvPr>
        </p:nvSpPr>
        <p:spPr/>
        <p:txBody>
          <a:bodyPr/>
          <a:lstStyle/>
          <a:p>
            <a:fld id="{62284576-2448-48E5-AA05-982305483C2E}" type="slidenum">
              <a:rPr lang="en-US" smtClean="0"/>
              <a:t>‹#›</a:t>
            </a:fld>
            <a:endParaRPr lang="en-US"/>
          </a:p>
        </p:txBody>
      </p:sp>
    </p:spTree>
    <p:extLst>
      <p:ext uri="{BB962C8B-B14F-4D97-AF65-F5344CB8AC3E}">
        <p14:creationId xmlns:p14="http://schemas.microsoft.com/office/powerpoint/2010/main" val="1879468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9C0E6-8879-4E0E-AE7A-0F4AB8640C9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7FCB6A1-F5B3-461E-9EBD-F03339A2E06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3CA123A-6591-4A0F-BEC1-449D84096C51}"/>
              </a:ext>
            </a:extLst>
          </p:cNvPr>
          <p:cNvSpPr>
            <a:spLocks noGrp="1"/>
          </p:cNvSpPr>
          <p:nvPr>
            <p:ph type="dt" sz="half" idx="10"/>
          </p:nvPr>
        </p:nvSpPr>
        <p:spPr/>
        <p:txBody>
          <a:bodyPr/>
          <a:lstStyle/>
          <a:p>
            <a:fld id="{9266C04C-D76B-4875-8A5C-338659E3438C}" type="datetime1">
              <a:rPr lang="en-US" smtClean="0"/>
              <a:t>2/1/2019</a:t>
            </a:fld>
            <a:endParaRPr lang="en-US"/>
          </a:p>
        </p:txBody>
      </p:sp>
      <p:sp>
        <p:nvSpPr>
          <p:cNvPr id="5" name="Footer Placeholder 4">
            <a:extLst>
              <a:ext uri="{FF2B5EF4-FFF2-40B4-BE49-F238E27FC236}">
                <a16:creationId xmlns:a16="http://schemas.microsoft.com/office/drawing/2014/main" id="{A4A161F7-B050-46FE-B332-21AC46B5CE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27C556-FE52-4159-A84F-2E2B220290B2}"/>
              </a:ext>
            </a:extLst>
          </p:cNvPr>
          <p:cNvSpPr>
            <a:spLocks noGrp="1"/>
          </p:cNvSpPr>
          <p:nvPr>
            <p:ph type="sldNum" sz="quarter" idx="12"/>
          </p:nvPr>
        </p:nvSpPr>
        <p:spPr/>
        <p:txBody>
          <a:bodyPr/>
          <a:lstStyle/>
          <a:p>
            <a:fld id="{62284576-2448-48E5-AA05-982305483C2E}" type="slidenum">
              <a:rPr lang="en-US" smtClean="0"/>
              <a:t>‹#›</a:t>
            </a:fld>
            <a:endParaRPr lang="en-US"/>
          </a:p>
        </p:txBody>
      </p:sp>
    </p:spTree>
    <p:extLst>
      <p:ext uri="{BB962C8B-B14F-4D97-AF65-F5344CB8AC3E}">
        <p14:creationId xmlns:p14="http://schemas.microsoft.com/office/powerpoint/2010/main" val="35471897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ACBCA-B8CA-44A6-A0DD-9AECF23CE81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036B83-E532-4006-AA80-DE85826C755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028836A-1ED5-4AF6-903F-FF1C58B911E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6514CA3-F86D-485B-99F6-71EA72B9DDA3}"/>
              </a:ext>
            </a:extLst>
          </p:cNvPr>
          <p:cNvSpPr>
            <a:spLocks noGrp="1"/>
          </p:cNvSpPr>
          <p:nvPr>
            <p:ph type="dt" sz="half" idx="10"/>
          </p:nvPr>
        </p:nvSpPr>
        <p:spPr/>
        <p:txBody>
          <a:bodyPr/>
          <a:lstStyle/>
          <a:p>
            <a:fld id="{CB1EF730-F997-42F0-82DE-3142EA14D4E8}" type="datetime1">
              <a:rPr lang="en-US" smtClean="0"/>
              <a:t>2/1/2019</a:t>
            </a:fld>
            <a:endParaRPr lang="en-US"/>
          </a:p>
        </p:txBody>
      </p:sp>
      <p:sp>
        <p:nvSpPr>
          <p:cNvPr id="6" name="Footer Placeholder 5">
            <a:extLst>
              <a:ext uri="{FF2B5EF4-FFF2-40B4-BE49-F238E27FC236}">
                <a16:creationId xmlns:a16="http://schemas.microsoft.com/office/drawing/2014/main" id="{1E40EF9C-2CF8-4528-9102-587C97ECD8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6A3A665-8A5E-477E-A237-FDCDEFD01BE9}"/>
              </a:ext>
            </a:extLst>
          </p:cNvPr>
          <p:cNvSpPr>
            <a:spLocks noGrp="1"/>
          </p:cNvSpPr>
          <p:nvPr>
            <p:ph type="sldNum" sz="quarter" idx="12"/>
          </p:nvPr>
        </p:nvSpPr>
        <p:spPr/>
        <p:txBody>
          <a:bodyPr/>
          <a:lstStyle/>
          <a:p>
            <a:fld id="{62284576-2448-48E5-AA05-982305483C2E}" type="slidenum">
              <a:rPr lang="en-US" smtClean="0"/>
              <a:t>‹#›</a:t>
            </a:fld>
            <a:endParaRPr lang="en-US"/>
          </a:p>
        </p:txBody>
      </p:sp>
    </p:spTree>
    <p:extLst>
      <p:ext uri="{BB962C8B-B14F-4D97-AF65-F5344CB8AC3E}">
        <p14:creationId xmlns:p14="http://schemas.microsoft.com/office/powerpoint/2010/main" val="1176286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157E1-ED79-4659-A22A-A6F19CA9C49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650FD9C-35EA-4C33-98C7-4EC612DC0D6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5F2D153-CDFF-4FF3-A248-387A68E3FD7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D9FC8AA-474F-4927-9FFD-6265C2CE593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71F7689-B3D7-428B-A27B-ECE9C9C4D88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1EA1245-605D-4513-87BB-BA4BF9368B0C}"/>
              </a:ext>
            </a:extLst>
          </p:cNvPr>
          <p:cNvSpPr>
            <a:spLocks noGrp="1"/>
          </p:cNvSpPr>
          <p:nvPr>
            <p:ph type="dt" sz="half" idx="10"/>
          </p:nvPr>
        </p:nvSpPr>
        <p:spPr/>
        <p:txBody>
          <a:bodyPr/>
          <a:lstStyle/>
          <a:p>
            <a:fld id="{92CE8E55-352E-4972-B07E-1FEC6049E930}" type="datetime1">
              <a:rPr lang="en-US" smtClean="0"/>
              <a:t>2/1/2019</a:t>
            </a:fld>
            <a:endParaRPr lang="en-US"/>
          </a:p>
        </p:txBody>
      </p:sp>
      <p:sp>
        <p:nvSpPr>
          <p:cNvPr id="8" name="Footer Placeholder 7">
            <a:extLst>
              <a:ext uri="{FF2B5EF4-FFF2-40B4-BE49-F238E27FC236}">
                <a16:creationId xmlns:a16="http://schemas.microsoft.com/office/drawing/2014/main" id="{4943843A-1CDA-4922-8468-954778059B0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AC6FDF8-B339-4079-8D7D-3537EA84C6DA}"/>
              </a:ext>
            </a:extLst>
          </p:cNvPr>
          <p:cNvSpPr>
            <a:spLocks noGrp="1"/>
          </p:cNvSpPr>
          <p:nvPr>
            <p:ph type="sldNum" sz="quarter" idx="12"/>
          </p:nvPr>
        </p:nvSpPr>
        <p:spPr/>
        <p:txBody>
          <a:bodyPr/>
          <a:lstStyle/>
          <a:p>
            <a:fld id="{62284576-2448-48E5-AA05-982305483C2E}" type="slidenum">
              <a:rPr lang="en-US" smtClean="0"/>
              <a:t>‹#›</a:t>
            </a:fld>
            <a:endParaRPr lang="en-US"/>
          </a:p>
        </p:txBody>
      </p:sp>
    </p:spTree>
    <p:extLst>
      <p:ext uri="{BB962C8B-B14F-4D97-AF65-F5344CB8AC3E}">
        <p14:creationId xmlns:p14="http://schemas.microsoft.com/office/powerpoint/2010/main" val="1881931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69431-2889-45EE-BF22-0BC4AD77119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E432878-E24E-4EE1-9957-9E238D08B5CE}"/>
              </a:ext>
            </a:extLst>
          </p:cNvPr>
          <p:cNvSpPr>
            <a:spLocks noGrp="1"/>
          </p:cNvSpPr>
          <p:nvPr>
            <p:ph type="dt" sz="half" idx="10"/>
          </p:nvPr>
        </p:nvSpPr>
        <p:spPr/>
        <p:txBody>
          <a:bodyPr/>
          <a:lstStyle/>
          <a:p>
            <a:fld id="{60E38547-370E-45A7-B8A9-ADDDAE679C5F}" type="datetime1">
              <a:rPr lang="en-US" smtClean="0"/>
              <a:t>2/1/2019</a:t>
            </a:fld>
            <a:endParaRPr lang="en-US"/>
          </a:p>
        </p:txBody>
      </p:sp>
      <p:sp>
        <p:nvSpPr>
          <p:cNvPr id="4" name="Footer Placeholder 3">
            <a:extLst>
              <a:ext uri="{FF2B5EF4-FFF2-40B4-BE49-F238E27FC236}">
                <a16:creationId xmlns:a16="http://schemas.microsoft.com/office/drawing/2014/main" id="{AFA17696-89F0-49A3-AFFD-68201747B52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A947641-3B5E-4BDF-8257-BD9077C71FDD}"/>
              </a:ext>
            </a:extLst>
          </p:cNvPr>
          <p:cNvSpPr>
            <a:spLocks noGrp="1"/>
          </p:cNvSpPr>
          <p:nvPr>
            <p:ph type="sldNum" sz="quarter" idx="12"/>
          </p:nvPr>
        </p:nvSpPr>
        <p:spPr/>
        <p:txBody>
          <a:bodyPr/>
          <a:lstStyle/>
          <a:p>
            <a:fld id="{62284576-2448-48E5-AA05-982305483C2E}" type="slidenum">
              <a:rPr lang="en-US" smtClean="0"/>
              <a:t>‹#›</a:t>
            </a:fld>
            <a:endParaRPr lang="en-US"/>
          </a:p>
        </p:txBody>
      </p:sp>
    </p:spTree>
    <p:extLst>
      <p:ext uri="{BB962C8B-B14F-4D97-AF65-F5344CB8AC3E}">
        <p14:creationId xmlns:p14="http://schemas.microsoft.com/office/powerpoint/2010/main" val="397324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F14D8E-7445-4479-92EC-C4B74F955DD5}"/>
              </a:ext>
            </a:extLst>
          </p:cNvPr>
          <p:cNvSpPr>
            <a:spLocks noGrp="1"/>
          </p:cNvSpPr>
          <p:nvPr>
            <p:ph type="dt" sz="half" idx="10"/>
          </p:nvPr>
        </p:nvSpPr>
        <p:spPr/>
        <p:txBody>
          <a:bodyPr/>
          <a:lstStyle/>
          <a:p>
            <a:fld id="{DD44D154-F3D7-4F77-A1E2-BF8399B5EABB}" type="datetime1">
              <a:rPr lang="en-US" smtClean="0"/>
              <a:t>2/1/2019</a:t>
            </a:fld>
            <a:endParaRPr lang="en-US"/>
          </a:p>
        </p:txBody>
      </p:sp>
      <p:sp>
        <p:nvSpPr>
          <p:cNvPr id="3" name="Footer Placeholder 2">
            <a:extLst>
              <a:ext uri="{FF2B5EF4-FFF2-40B4-BE49-F238E27FC236}">
                <a16:creationId xmlns:a16="http://schemas.microsoft.com/office/drawing/2014/main" id="{7B49C6F8-D5F4-41F8-BEAA-13FF9109F53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7D4AF31-F272-4CDD-807C-2671E57988B4}"/>
              </a:ext>
            </a:extLst>
          </p:cNvPr>
          <p:cNvSpPr>
            <a:spLocks noGrp="1"/>
          </p:cNvSpPr>
          <p:nvPr>
            <p:ph type="sldNum" sz="quarter" idx="12"/>
          </p:nvPr>
        </p:nvSpPr>
        <p:spPr/>
        <p:txBody>
          <a:bodyPr/>
          <a:lstStyle/>
          <a:p>
            <a:fld id="{62284576-2448-48E5-AA05-982305483C2E}" type="slidenum">
              <a:rPr lang="en-US" smtClean="0"/>
              <a:t>‹#›</a:t>
            </a:fld>
            <a:endParaRPr lang="en-US"/>
          </a:p>
        </p:txBody>
      </p:sp>
    </p:spTree>
    <p:extLst>
      <p:ext uri="{BB962C8B-B14F-4D97-AF65-F5344CB8AC3E}">
        <p14:creationId xmlns:p14="http://schemas.microsoft.com/office/powerpoint/2010/main" val="1261472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9107-4BEF-4E5F-8413-FD986ED48E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387FD1E-B171-4851-90AF-7593821E645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D7AC36B-BE54-4B7A-B4D5-81559A290C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58AF7B0-2E39-45A6-94B2-F49455F12779}"/>
              </a:ext>
            </a:extLst>
          </p:cNvPr>
          <p:cNvSpPr>
            <a:spLocks noGrp="1"/>
          </p:cNvSpPr>
          <p:nvPr>
            <p:ph type="dt" sz="half" idx="10"/>
          </p:nvPr>
        </p:nvSpPr>
        <p:spPr/>
        <p:txBody>
          <a:bodyPr/>
          <a:lstStyle/>
          <a:p>
            <a:fld id="{7D9CCDED-44F3-4DF3-A0FB-14387CC55EEF}" type="datetime1">
              <a:rPr lang="en-US" smtClean="0"/>
              <a:t>2/1/2019</a:t>
            </a:fld>
            <a:endParaRPr lang="en-US"/>
          </a:p>
        </p:txBody>
      </p:sp>
      <p:sp>
        <p:nvSpPr>
          <p:cNvPr id="6" name="Footer Placeholder 5">
            <a:extLst>
              <a:ext uri="{FF2B5EF4-FFF2-40B4-BE49-F238E27FC236}">
                <a16:creationId xmlns:a16="http://schemas.microsoft.com/office/drawing/2014/main" id="{2ED4EBAA-13AD-41E7-9A10-9B02CD1BE0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583389C-7E55-4887-87F8-7B49A13FA249}"/>
              </a:ext>
            </a:extLst>
          </p:cNvPr>
          <p:cNvSpPr>
            <a:spLocks noGrp="1"/>
          </p:cNvSpPr>
          <p:nvPr>
            <p:ph type="sldNum" sz="quarter" idx="12"/>
          </p:nvPr>
        </p:nvSpPr>
        <p:spPr/>
        <p:txBody>
          <a:bodyPr/>
          <a:lstStyle/>
          <a:p>
            <a:fld id="{62284576-2448-48E5-AA05-982305483C2E}" type="slidenum">
              <a:rPr lang="en-US" smtClean="0"/>
              <a:t>‹#›</a:t>
            </a:fld>
            <a:endParaRPr lang="en-US"/>
          </a:p>
        </p:txBody>
      </p:sp>
    </p:spTree>
    <p:extLst>
      <p:ext uri="{BB962C8B-B14F-4D97-AF65-F5344CB8AC3E}">
        <p14:creationId xmlns:p14="http://schemas.microsoft.com/office/powerpoint/2010/main" val="40245073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D8F89-899C-4528-8200-54505850EA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7CBD92A-AEC3-43F0-83A0-2AAE530A8A4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2AAA327-CBF0-4B76-9383-4B4C9BAAC3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1D16171-5690-47F7-97D5-74C56ECC3B68}"/>
              </a:ext>
            </a:extLst>
          </p:cNvPr>
          <p:cNvSpPr>
            <a:spLocks noGrp="1"/>
          </p:cNvSpPr>
          <p:nvPr>
            <p:ph type="dt" sz="half" idx="10"/>
          </p:nvPr>
        </p:nvSpPr>
        <p:spPr/>
        <p:txBody>
          <a:bodyPr/>
          <a:lstStyle/>
          <a:p>
            <a:fld id="{CD18FA30-6081-419C-820E-63E402890345}" type="datetime1">
              <a:rPr lang="en-US" smtClean="0"/>
              <a:t>2/1/2019</a:t>
            </a:fld>
            <a:endParaRPr lang="en-US"/>
          </a:p>
        </p:txBody>
      </p:sp>
      <p:sp>
        <p:nvSpPr>
          <p:cNvPr id="6" name="Footer Placeholder 5">
            <a:extLst>
              <a:ext uri="{FF2B5EF4-FFF2-40B4-BE49-F238E27FC236}">
                <a16:creationId xmlns:a16="http://schemas.microsoft.com/office/drawing/2014/main" id="{86D0FE94-5379-4A54-B0AD-DD3DFC56BA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646DF3-73E9-4852-8535-9CAB4598E59E}"/>
              </a:ext>
            </a:extLst>
          </p:cNvPr>
          <p:cNvSpPr>
            <a:spLocks noGrp="1"/>
          </p:cNvSpPr>
          <p:nvPr>
            <p:ph type="sldNum" sz="quarter" idx="12"/>
          </p:nvPr>
        </p:nvSpPr>
        <p:spPr/>
        <p:txBody>
          <a:bodyPr/>
          <a:lstStyle/>
          <a:p>
            <a:fld id="{62284576-2448-48E5-AA05-982305483C2E}" type="slidenum">
              <a:rPr lang="en-US" smtClean="0"/>
              <a:t>‹#›</a:t>
            </a:fld>
            <a:endParaRPr lang="en-US"/>
          </a:p>
        </p:txBody>
      </p:sp>
    </p:spTree>
    <p:extLst>
      <p:ext uri="{BB962C8B-B14F-4D97-AF65-F5344CB8AC3E}">
        <p14:creationId xmlns:p14="http://schemas.microsoft.com/office/powerpoint/2010/main" val="16208845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98B85-F875-43D6-BCD7-B162D85D7B9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2E685F7-CDFD-480A-A415-AB923A4ED2B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ED2A0B-BD5A-4FC0-AE67-9ECC7BA323F9}"/>
              </a:ext>
            </a:extLst>
          </p:cNvPr>
          <p:cNvSpPr>
            <a:spLocks noGrp="1"/>
          </p:cNvSpPr>
          <p:nvPr>
            <p:ph type="dt" sz="half" idx="10"/>
          </p:nvPr>
        </p:nvSpPr>
        <p:spPr/>
        <p:txBody>
          <a:bodyPr/>
          <a:lstStyle/>
          <a:p>
            <a:fld id="{E6D589EE-46B6-480F-B5EA-5C858186D72F}" type="datetime1">
              <a:rPr lang="en-US" smtClean="0"/>
              <a:t>2/1/2019</a:t>
            </a:fld>
            <a:endParaRPr lang="en-US"/>
          </a:p>
        </p:txBody>
      </p:sp>
      <p:sp>
        <p:nvSpPr>
          <p:cNvPr id="5" name="Footer Placeholder 4">
            <a:extLst>
              <a:ext uri="{FF2B5EF4-FFF2-40B4-BE49-F238E27FC236}">
                <a16:creationId xmlns:a16="http://schemas.microsoft.com/office/drawing/2014/main" id="{413DA82F-390C-4EDE-8AD7-9284CA6F76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2A05F3-F340-4D8D-829E-BD535D4A2797}"/>
              </a:ext>
            </a:extLst>
          </p:cNvPr>
          <p:cNvSpPr>
            <a:spLocks noGrp="1"/>
          </p:cNvSpPr>
          <p:nvPr>
            <p:ph type="sldNum" sz="quarter" idx="12"/>
          </p:nvPr>
        </p:nvSpPr>
        <p:spPr/>
        <p:txBody>
          <a:bodyPr/>
          <a:lstStyle/>
          <a:p>
            <a:fld id="{62284576-2448-48E5-AA05-982305483C2E}" type="slidenum">
              <a:rPr lang="en-US" smtClean="0"/>
              <a:t>‹#›</a:t>
            </a:fld>
            <a:endParaRPr lang="en-US"/>
          </a:p>
        </p:txBody>
      </p:sp>
    </p:spTree>
    <p:extLst>
      <p:ext uri="{BB962C8B-B14F-4D97-AF65-F5344CB8AC3E}">
        <p14:creationId xmlns:p14="http://schemas.microsoft.com/office/powerpoint/2010/main" val="10752315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88BB953-A0D9-4E7B-A924-402DF3A30B6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C0A733-FC1F-4930-A794-B96C2653D5E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208668-143B-4D08-A737-EC9F62AA198F}"/>
              </a:ext>
            </a:extLst>
          </p:cNvPr>
          <p:cNvSpPr>
            <a:spLocks noGrp="1"/>
          </p:cNvSpPr>
          <p:nvPr>
            <p:ph type="dt" sz="half" idx="10"/>
          </p:nvPr>
        </p:nvSpPr>
        <p:spPr/>
        <p:txBody>
          <a:bodyPr/>
          <a:lstStyle/>
          <a:p>
            <a:fld id="{B136A84C-902D-4EF0-9AB2-0AD520771774}" type="datetime1">
              <a:rPr lang="en-US" smtClean="0"/>
              <a:t>2/1/2019</a:t>
            </a:fld>
            <a:endParaRPr lang="en-US"/>
          </a:p>
        </p:txBody>
      </p:sp>
      <p:sp>
        <p:nvSpPr>
          <p:cNvPr id="5" name="Footer Placeholder 4">
            <a:extLst>
              <a:ext uri="{FF2B5EF4-FFF2-40B4-BE49-F238E27FC236}">
                <a16:creationId xmlns:a16="http://schemas.microsoft.com/office/drawing/2014/main" id="{E730E8E0-7595-48EB-B617-4C34029662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A64023-2823-4CBD-8184-146F318538B5}"/>
              </a:ext>
            </a:extLst>
          </p:cNvPr>
          <p:cNvSpPr>
            <a:spLocks noGrp="1"/>
          </p:cNvSpPr>
          <p:nvPr>
            <p:ph type="sldNum" sz="quarter" idx="12"/>
          </p:nvPr>
        </p:nvSpPr>
        <p:spPr/>
        <p:txBody>
          <a:bodyPr/>
          <a:lstStyle/>
          <a:p>
            <a:fld id="{62284576-2448-48E5-AA05-982305483C2E}" type="slidenum">
              <a:rPr lang="en-US" smtClean="0"/>
              <a:t>‹#›</a:t>
            </a:fld>
            <a:endParaRPr lang="en-US"/>
          </a:p>
        </p:txBody>
      </p:sp>
    </p:spTree>
    <p:extLst>
      <p:ext uri="{BB962C8B-B14F-4D97-AF65-F5344CB8AC3E}">
        <p14:creationId xmlns:p14="http://schemas.microsoft.com/office/powerpoint/2010/main" val="1313173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FB1030F-499E-4C60-961E-50B3602660D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0745242-A199-41F0-8AA8-221275B787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105CF1-84A9-4DE7-AEB1-663E8A9985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DB6B85-3B4A-4D1A-BC9E-5A41E728B417}" type="datetime1">
              <a:rPr lang="en-US" smtClean="0"/>
              <a:t>2/1/2019</a:t>
            </a:fld>
            <a:endParaRPr lang="en-US"/>
          </a:p>
        </p:txBody>
      </p:sp>
      <p:sp>
        <p:nvSpPr>
          <p:cNvPr id="5" name="Footer Placeholder 4">
            <a:extLst>
              <a:ext uri="{FF2B5EF4-FFF2-40B4-BE49-F238E27FC236}">
                <a16:creationId xmlns:a16="http://schemas.microsoft.com/office/drawing/2014/main" id="{E429F5F7-9B35-43A3-9E72-8A48CAFC9D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42CC929-3CEF-4BEC-8EF5-0B442D2B18B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284576-2448-48E5-AA05-982305483C2E}" type="slidenum">
              <a:rPr lang="en-US" smtClean="0"/>
              <a:t>‹#›</a:t>
            </a:fld>
            <a:endParaRPr lang="en-US"/>
          </a:p>
        </p:txBody>
      </p:sp>
    </p:spTree>
    <p:extLst>
      <p:ext uri="{BB962C8B-B14F-4D97-AF65-F5344CB8AC3E}">
        <p14:creationId xmlns:p14="http://schemas.microsoft.com/office/powerpoint/2010/main" val="4938565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B4192-B889-4FF3-87F4-BB05B979030A}"/>
              </a:ext>
            </a:extLst>
          </p:cNvPr>
          <p:cNvSpPr>
            <a:spLocks noGrp="1"/>
          </p:cNvSpPr>
          <p:nvPr>
            <p:ph type="ctrTitle"/>
          </p:nvPr>
        </p:nvSpPr>
        <p:spPr>
          <a:xfrm>
            <a:off x="1228299" y="1122363"/>
            <a:ext cx="9785444" cy="2835488"/>
          </a:xfrm>
        </p:spPr>
        <p:txBody>
          <a:bodyPr>
            <a:normAutofit fontScale="90000"/>
          </a:bodyPr>
          <a:lstStyle/>
          <a:p>
            <a:r>
              <a:rPr lang="en-US" sz="6700" dirty="0"/>
              <a:t>Sufficiency of Scripture in Counseling</a:t>
            </a:r>
            <a:br>
              <a:rPr lang="en-US" sz="6700" dirty="0"/>
            </a:br>
            <a:br>
              <a:rPr lang="en-US" dirty="0"/>
            </a:br>
            <a:r>
              <a:rPr lang="en-US" sz="4900" dirty="0"/>
              <a:t>Eastern Iowa Biblical Counseling Coalition</a:t>
            </a:r>
          </a:p>
        </p:txBody>
      </p:sp>
      <p:sp>
        <p:nvSpPr>
          <p:cNvPr id="3" name="Subtitle 2">
            <a:extLst>
              <a:ext uri="{FF2B5EF4-FFF2-40B4-BE49-F238E27FC236}">
                <a16:creationId xmlns:a16="http://schemas.microsoft.com/office/drawing/2014/main" id="{B87B7EEE-3531-41B5-8726-913717C66313}"/>
              </a:ext>
            </a:extLst>
          </p:cNvPr>
          <p:cNvSpPr>
            <a:spLocks noGrp="1"/>
          </p:cNvSpPr>
          <p:nvPr>
            <p:ph type="subTitle" idx="1"/>
          </p:nvPr>
        </p:nvSpPr>
        <p:spPr>
          <a:xfrm>
            <a:off x="1524000" y="4148922"/>
            <a:ext cx="9144000" cy="1299949"/>
          </a:xfrm>
        </p:spPr>
        <p:txBody>
          <a:bodyPr/>
          <a:lstStyle/>
          <a:p>
            <a:r>
              <a:rPr lang="en-US" dirty="0"/>
              <a:t>Oelwein Evangelical Free Church</a:t>
            </a:r>
          </a:p>
          <a:p>
            <a:r>
              <a:rPr lang="en-US" dirty="0"/>
              <a:t>Feb 1-2, 2019</a:t>
            </a:r>
          </a:p>
          <a:p>
            <a:endParaRPr lang="en-US" dirty="0"/>
          </a:p>
        </p:txBody>
      </p:sp>
      <p:sp>
        <p:nvSpPr>
          <p:cNvPr id="4" name="Slide Number Placeholder 3">
            <a:extLst>
              <a:ext uri="{FF2B5EF4-FFF2-40B4-BE49-F238E27FC236}">
                <a16:creationId xmlns:a16="http://schemas.microsoft.com/office/drawing/2014/main" id="{3820FB2C-8E37-45DC-AA0A-69AF04DA9129}"/>
              </a:ext>
            </a:extLst>
          </p:cNvPr>
          <p:cNvSpPr>
            <a:spLocks noGrp="1"/>
          </p:cNvSpPr>
          <p:nvPr>
            <p:ph type="sldNum" sz="quarter" idx="12"/>
          </p:nvPr>
        </p:nvSpPr>
        <p:spPr/>
        <p:txBody>
          <a:bodyPr/>
          <a:lstStyle/>
          <a:p>
            <a:fld id="{62284576-2448-48E5-AA05-982305483C2E}" type="slidenum">
              <a:rPr lang="en-US" smtClean="0"/>
              <a:t>1</a:t>
            </a:fld>
            <a:endParaRPr lang="en-US" dirty="0"/>
          </a:p>
        </p:txBody>
      </p:sp>
    </p:spTree>
    <p:extLst>
      <p:ext uri="{BB962C8B-B14F-4D97-AF65-F5344CB8AC3E}">
        <p14:creationId xmlns:p14="http://schemas.microsoft.com/office/powerpoint/2010/main" val="41513537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67589"/>
            <a:ext cx="10515600" cy="561467"/>
          </a:xfrm>
        </p:spPr>
        <p:txBody>
          <a:bodyPr>
            <a:normAutofit fontScale="90000"/>
          </a:bodyPr>
          <a:lstStyle/>
          <a:p>
            <a:r>
              <a:rPr lang="en-US" dirty="0"/>
              <a:t>Introduction</a:t>
            </a:r>
          </a:p>
        </p:txBody>
      </p:sp>
      <p:sp>
        <p:nvSpPr>
          <p:cNvPr id="3" name="Content Placeholder 2"/>
          <p:cNvSpPr>
            <a:spLocks noGrp="1"/>
          </p:cNvSpPr>
          <p:nvPr>
            <p:ph idx="1"/>
          </p:nvPr>
        </p:nvSpPr>
        <p:spPr>
          <a:xfrm>
            <a:off x="838200" y="829056"/>
            <a:ext cx="10707624" cy="5892419"/>
          </a:xfrm>
        </p:spPr>
        <p:txBody>
          <a:bodyPr>
            <a:normAutofit/>
          </a:bodyPr>
          <a:lstStyle/>
          <a:p>
            <a:r>
              <a:rPr lang="en-US" dirty="0"/>
              <a:t>Greet the people</a:t>
            </a:r>
          </a:p>
          <a:p>
            <a:r>
              <a:rPr lang="en-US" dirty="0"/>
              <a:t>Introduce yourself</a:t>
            </a:r>
          </a:p>
          <a:p>
            <a:pPr lvl="1"/>
            <a:r>
              <a:rPr lang="en-US" dirty="0"/>
              <a:t>Family, work, qualifications</a:t>
            </a:r>
          </a:p>
          <a:p>
            <a:r>
              <a:rPr lang="en-US" dirty="0"/>
              <a:t>On behalf of EIBCC, thank them for their interest, time, and effort</a:t>
            </a:r>
          </a:p>
          <a:p>
            <a:r>
              <a:rPr lang="en-US" dirty="0"/>
              <a:t>Thank Pastor Dan </a:t>
            </a:r>
            <a:r>
              <a:rPr lang="en-US" dirty="0" err="1"/>
              <a:t>Driscol</a:t>
            </a:r>
            <a:r>
              <a:rPr lang="en-US" dirty="0"/>
              <a:t>, John </a:t>
            </a:r>
            <a:r>
              <a:rPr lang="en-US" dirty="0" err="1"/>
              <a:t>Kollman</a:t>
            </a:r>
            <a:r>
              <a:rPr lang="en-US" dirty="0"/>
              <a:t>, and everyone else involved</a:t>
            </a:r>
          </a:p>
          <a:p>
            <a:r>
              <a:rPr lang="en-US" dirty="0"/>
              <a:t>Personal</a:t>
            </a:r>
          </a:p>
          <a:p>
            <a:pPr lvl="1"/>
            <a:r>
              <a:rPr lang="en-US" dirty="0"/>
              <a:t>Josh and Jeff – UIU – hard to drop off – this their church home - adopted</a:t>
            </a:r>
          </a:p>
          <a:p>
            <a:pPr lvl="1"/>
            <a:r>
              <a:rPr lang="en-US" dirty="0"/>
              <a:t>Not just spiritually fed, but physically as well</a:t>
            </a:r>
          </a:p>
          <a:p>
            <a:r>
              <a:rPr lang="en-US" dirty="0"/>
              <a:t>Transition</a:t>
            </a:r>
          </a:p>
          <a:p>
            <a:pPr lvl="1"/>
            <a:r>
              <a:rPr lang="en-US" dirty="0"/>
              <a:t>Purpose is to be better equipped to care for the folks entrusted to us by God</a:t>
            </a:r>
          </a:p>
          <a:p>
            <a:pPr lvl="1"/>
            <a:r>
              <a:rPr lang="en-US" dirty="0"/>
              <a:t>I am excited / passionate about BC – prayer is that you will be by tomorrow PM</a:t>
            </a:r>
          </a:p>
          <a:p>
            <a:pPr lvl="1"/>
            <a:r>
              <a:rPr lang="en-US" dirty="0"/>
              <a:t>Lets pray</a:t>
            </a:r>
          </a:p>
        </p:txBody>
      </p:sp>
      <p:sp>
        <p:nvSpPr>
          <p:cNvPr id="4" name="Slide Number Placeholder 3"/>
          <p:cNvSpPr>
            <a:spLocks noGrp="1"/>
          </p:cNvSpPr>
          <p:nvPr>
            <p:ph type="sldNum" sz="quarter" idx="12"/>
          </p:nvPr>
        </p:nvSpPr>
        <p:spPr/>
        <p:txBody>
          <a:bodyPr/>
          <a:lstStyle/>
          <a:p>
            <a:fld id="{62284576-2448-48E5-AA05-982305483C2E}" type="slidenum">
              <a:rPr lang="en-US" smtClean="0"/>
              <a:t>2</a:t>
            </a:fld>
            <a:endParaRPr lang="en-US"/>
          </a:p>
        </p:txBody>
      </p:sp>
    </p:spTree>
    <p:extLst>
      <p:ext uri="{BB962C8B-B14F-4D97-AF65-F5344CB8AC3E}">
        <p14:creationId xmlns:p14="http://schemas.microsoft.com/office/powerpoint/2010/main" val="27077039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1013"/>
            <a:ext cx="10515600" cy="561467"/>
          </a:xfrm>
        </p:spPr>
        <p:txBody>
          <a:bodyPr>
            <a:normAutofit fontScale="90000"/>
          </a:bodyPr>
          <a:lstStyle/>
          <a:p>
            <a:r>
              <a:rPr lang="en-US" dirty="0"/>
              <a:t>Opening Statement</a:t>
            </a:r>
          </a:p>
        </p:txBody>
      </p:sp>
      <p:sp>
        <p:nvSpPr>
          <p:cNvPr id="3" name="Content Placeholder 2"/>
          <p:cNvSpPr>
            <a:spLocks noGrp="1"/>
          </p:cNvSpPr>
          <p:nvPr>
            <p:ph idx="1"/>
          </p:nvPr>
        </p:nvSpPr>
        <p:spPr>
          <a:xfrm>
            <a:off x="304800" y="792480"/>
            <a:ext cx="11049000" cy="5928995"/>
          </a:xfrm>
        </p:spPr>
        <p:txBody>
          <a:bodyPr>
            <a:normAutofit/>
          </a:bodyPr>
          <a:lstStyle/>
          <a:p>
            <a:r>
              <a:rPr lang="en-US" dirty="0"/>
              <a:t>Refer to “Questions to Consider” </a:t>
            </a:r>
          </a:p>
          <a:p>
            <a:pPr lvl="1"/>
            <a:r>
              <a:rPr lang="en-US" dirty="0"/>
              <a:t>Is counseling a legitimate ministry of the church?  Why or why not?</a:t>
            </a:r>
          </a:p>
          <a:p>
            <a:pPr lvl="1"/>
            <a:r>
              <a:rPr lang="en-US" dirty="0"/>
              <a:t>What counseling areas, if any, are appropriate for the church to address?</a:t>
            </a:r>
          </a:p>
          <a:p>
            <a:pPr lvl="1"/>
            <a:r>
              <a:rPr lang="en-US" dirty="0"/>
              <a:t>Who is qualified to provide counsel?  By what authority?</a:t>
            </a:r>
          </a:p>
          <a:p>
            <a:pPr lvl="1"/>
            <a:r>
              <a:rPr lang="en-US" dirty="0"/>
              <a:t>If you needed counseling, where would you go for help?</a:t>
            </a:r>
          </a:p>
          <a:p>
            <a:pPr lvl="1"/>
            <a:r>
              <a:rPr lang="en-US" dirty="0"/>
              <a:t>Should the need for counseling be considered a weakness?</a:t>
            </a:r>
          </a:p>
          <a:p>
            <a:endParaRPr lang="en-US" dirty="0"/>
          </a:p>
          <a:p>
            <a:r>
              <a:rPr lang="en-US" dirty="0"/>
              <a:t>Not my intention to address all tonight – but all will be addressed</a:t>
            </a:r>
          </a:p>
          <a:p>
            <a:r>
              <a:rPr lang="en-US" dirty="0"/>
              <a:t>I’d encourage you to be good </a:t>
            </a:r>
            <a:r>
              <a:rPr lang="en-US" dirty="0" err="1"/>
              <a:t>bereans</a:t>
            </a:r>
            <a:r>
              <a:rPr lang="en-US" dirty="0"/>
              <a:t> – better to decide before crisis happens</a:t>
            </a:r>
          </a:p>
          <a:p>
            <a:pPr lvl="1"/>
            <a:endParaRPr lang="en-US" dirty="0"/>
          </a:p>
        </p:txBody>
      </p:sp>
      <p:sp>
        <p:nvSpPr>
          <p:cNvPr id="4" name="Slide Number Placeholder 3"/>
          <p:cNvSpPr>
            <a:spLocks noGrp="1"/>
          </p:cNvSpPr>
          <p:nvPr>
            <p:ph type="sldNum" sz="quarter" idx="12"/>
          </p:nvPr>
        </p:nvSpPr>
        <p:spPr/>
        <p:txBody>
          <a:bodyPr/>
          <a:lstStyle/>
          <a:p>
            <a:fld id="{62284576-2448-48E5-AA05-982305483C2E}" type="slidenum">
              <a:rPr lang="en-US" smtClean="0"/>
              <a:t>3</a:t>
            </a:fld>
            <a:endParaRPr lang="en-US"/>
          </a:p>
        </p:txBody>
      </p:sp>
    </p:spTree>
    <p:extLst>
      <p:ext uri="{BB962C8B-B14F-4D97-AF65-F5344CB8AC3E}">
        <p14:creationId xmlns:p14="http://schemas.microsoft.com/office/powerpoint/2010/main" val="23601880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C525F-5EE9-452C-A956-7E32DB87330B}"/>
              </a:ext>
            </a:extLst>
          </p:cNvPr>
          <p:cNvSpPr>
            <a:spLocks noGrp="1"/>
          </p:cNvSpPr>
          <p:nvPr>
            <p:ph type="title"/>
          </p:nvPr>
        </p:nvSpPr>
        <p:spPr>
          <a:xfrm>
            <a:off x="838200" y="136526"/>
            <a:ext cx="10515600" cy="440170"/>
          </a:xfrm>
        </p:spPr>
        <p:txBody>
          <a:bodyPr>
            <a:normAutofit fontScale="90000"/>
          </a:bodyPr>
          <a:lstStyle/>
          <a:p>
            <a:r>
              <a:rPr lang="en-US" dirty="0"/>
              <a:t>Introduction</a:t>
            </a:r>
          </a:p>
        </p:txBody>
      </p:sp>
      <p:sp>
        <p:nvSpPr>
          <p:cNvPr id="3" name="Content Placeholder 2">
            <a:extLst>
              <a:ext uri="{FF2B5EF4-FFF2-40B4-BE49-F238E27FC236}">
                <a16:creationId xmlns:a16="http://schemas.microsoft.com/office/drawing/2014/main" id="{692B649E-E334-4DDC-8EB6-8F8691BF1FC1}"/>
              </a:ext>
            </a:extLst>
          </p:cNvPr>
          <p:cNvSpPr>
            <a:spLocks noGrp="1"/>
          </p:cNvSpPr>
          <p:nvPr>
            <p:ph idx="1"/>
          </p:nvPr>
        </p:nvSpPr>
        <p:spPr>
          <a:xfrm>
            <a:off x="838200" y="713708"/>
            <a:ext cx="10515600" cy="5879324"/>
          </a:xfrm>
        </p:spPr>
        <p:txBody>
          <a:bodyPr/>
          <a:lstStyle/>
          <a:p>
            <a:r>
              <a:rPr lang="en-US" dirty="0"/>
              <a:t>Introduce topic – sufficiency of scripture (SOS) in counseling</a:t>
            </a:r>
          </a:p>
          <a:p>
            <a:pPr lvl="1"/>
            <a:r>
              <a:rPr lang="en-US" dirty="0"/>
              <a:t>Acknowledge that some may not be completely comfortable with this topic</a:t>
            </a:r>
          </a:p>
          <a:p>
            <a:pPr lvl="2"/>
            <a:r>
              <a:rPr lang="en-US" dirty="0"/>
              <a:t>Not appropriate ministry for the church – best left to the professionals</a:t>
            </a:r>
          </a:p>
          <a:p>
            <a:pPr lvl="2"/>
            <a:r>
              <a:rPr lang="en-US" dirty="0"/>
              <a:t>Negative connotations – if you need counseling, you’re really messed up</a:t>
            </a:r>
          </a:p>
          <a:p>
            <a:pPr lvl="2"/>
            <a:r>
              <a:rPr lang="en-US" dirty="0"/>
              <a:t>Don’t get hung up on terminology</a:t>
            </a:r>
          </a:p>
          <a:p>
            <a:pPr lvl="3"/>
            <a:r>
              <a:rPr lang="en-US" dirty="0"/>
              <a:t>Soul care, discipleship, focused discipleship, shepherding  - the task remains the same</a:t>
            </a:r>
          </a:p>
          <a:p>
            <a:pPr lvl="3"/>
            <a:r>
              <a:rPr lang="en-US" dirty="0"/>
              <a:t>I hope to show you that the task is not an option, scriptural mandate</a:t>
            </a:r>
          </a:p>
          <a:p>
            <a:pPr lvl="2"/>
            <a:endParaRPr lang="en-US" dirty="0"/>
          </a:p>
          <a:p>
            <a:r>
              <a:rPr lang="en-US" dirty="0"/>
              <a:t>Open Slide 2 in presentation</a:t>
            </a:r>
          </a:p>
          <a:p>
            <a:pPr lvl="1"/>
            <a:r>
              <a:rPr lang="en-US" dirty="0"/>
              <a:t>Before discussing “SOS” – need a common understanding of counseling</a:t>
            </a:r>
          </a:p>
          <a:p>
            <a:pPr lvl="1"/>
            <a:endParaRPr lang="en-US" dirty="0"/>
          </a:p>
          <a:p>
            <a:pPr lvl="1"/>
            <a:r>
              <a:rPr lang="en-US" dirty="0"/>
              <a:t>Counseling - a </a:t>
            </a:r>
            <a:r>
              <a:rPr lang="en-US" b="1" dirty="0"/>
              <a:t>psychological</a:t>
            </a:r>
            <a:r>
              <a:rPr lang="en-US" dirty="0"/>
              <a:t> term that refers to </a:t>
            </a:r>
            <a:r>
              <a:rPr lang="en-US" b="1" dirty="0"/>
              <a:t>professional guidance </a:t>
            </a:r>
            <a:r>
              <a:rPr lang="en-US" dirty="0"/>
              <a:t>in resolving personal </a:t>
            </a:r>
            <a:r>
              <a:rPr lang="en-US" b="1" dirty="0"/>
              <a:t>conflicts</a:t>
            </a:r>
            <a:r>
              <a:rPr lang="en-US" dirty="0"/>
              <a:t> and </a:t>
            </a:r>
            <a:r>
              <a:rPr lang="en-US" b="1" dirty="0"/>
              <a:t>emotional problems</a:t>
            </a:r>
            <a:r>
              <a:rPr lang="en-US" dirty="0"/>
              <a:t>. (</a:t>
            </a:r>
            <a:r>
              <a:rPr lang="en-US" i="1" dirty="0"/>
              <a:t>Random House Unabridged Dictionary)</a:t>
            </a:r>
          </a:p>
          <a:p>
            <a:pPr lvl="1"/>
            <a:r>
              <a:rPr lang="en-US" dirty="0"/>
              <a:t>	</a:t>
            </a:r>
          </a:p>
          <a:p>
            <a:endParaRPr lang="en-US" dirty="0"/>
          </a:p>
        </p:txBody>
      </p:sp>
      <p:sp>
        <p:nvSpPr>
          <p:cNvPr id="4" name="Slide Number Placeholder 3">
            <a:extLst>
              <a:ext uri="{FF2B5EF4-FFF2-40B4-BE49-F238E27FC236}">
                <a16:creationId xmlns:a16="http://schemas.microsoft.com/office/drawing/2014/main" id="{1298DB9C-D39D-4BF5-907E-D007C25A1F7E}"/>
              </a:ext>
            </a:extLst>
          </p:cNvPr>
          <p:cNvSpPr>
            <a:spLocks noGrp="1"/>
          </p:cNvSpPr>
          <p:nvPr>
            <p:ph type="sldNum" sz="quarter" idx="12"/>
          </p:nvPr>
        </p:nvSpPr>
        <p:spPr/>
        <p:txBody>
          <a:bodyPr/>
          <a:lstStyle/>
          <a:p>
            <a:fld id="{62284576-2448-48E5-AA05-982305483C2E}" type="slidenum">
              <a:rPr lang="en-US" smtClean="0"/>
              <a:t>4</a:t>
            </a:fld>
            <a:endParaRPr lang="en-US"/>
          </a:p>
        </p:txBody>
      </p:sp>
      <p:sp>
        <p:nvSpPr>
          <p:cNvPr id="9" name="Oval 8">
            <a:extLst>
              <a:ext uri="{FF2B5EF4-FFF2-40B4-BE49-F238E27FC236}">
                <a16:creationId xmlns:a16="http://schemas.microsoft.com/office/drawing/2014/main" id="{E1D529C1-BAD8-48A8-857D-6B84CAACE358}"/>
              </a:ext>
            </a:extLst>
          </p:cNvPr>
          <p:cNvSpPr/>
          <p:nvPr/>
        </p:nvSpPr>
        <p:spPr>
          <a:xfrm>
            <a:off x="5389764" y="3649944"/>
            <a:ext cx="1158240" cy="3651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Click</a:t>
            </a:r>
          </a:p>
        </p:txBody>
      </p:sp>
      <p:sp>
        <p:nvSpPr>
          <p:cNvPr id="10" name="Oval 9">
            <a:extLst>
              <a:ext uri="{FF2B5EF4-FFF2-40B4-BE49-F238E27FC236}">
                <a16:creationId xmlns:a16="http://schemas.microsoft.com/office/drawing/2014/main" id="{F384AF37-A943-4B5D-9BFC-87D2D7E5DF4C}"/>
              </a:ext>
            </a:extLst>
          </p:cNvPr>
          <p:cNvSpPr/>
          <p:nvPr/>
        </p:nvSpPr>
        <p:spPr>
          <a:xfrm>
            <a:off x="10429009" y="4105817"/>
            <a:ext cx="1158240" cy="3651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Click</a:t>
            </a:r>
          </a:p>
        </p:txBody>
      </p:sp>
    </p:spTree>
    <p:extLst>
      <p:ext uri="{BB962C8B-B14F-4D97-AF65-F5344CB8AC3E}">
        <p14:creationId xmlns:p14="http://schemas.microsoft.com/office/powerpoint/2010/main" val="26110495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7861"/>
            <a:ext cx="10515600" cy="598043"/>
          </a:xfrm>
        </p:spPr>
        <p:txBody>
          <a:bodyPr>
            <a:normAutofit fontScale="90000"/>
          </a:bodyPr>
          <a:lstStyle/>
          <a:p>
            <a:r>
              <a:rPr lang="en-US" dirty="0"/>
              <a:t>Problems with Secular Definition</a:t>
            </a:r>
          </a:p>
        </p:txBody>
      </p:sp>
      <p:sp>
        <p:nvSpPr>
          <p:cNvPr id="3" name="Content Placeholder 2"/>
          <p:cNvSpPr>
            <a:spLocks noGrp="1"/>
          </p:cNvSpPr>
          <p:nvPr>
            <p:ph idx="1"/>
          </p:nvPr>
        </p:nvSpPr>
        <p:spPr>
          <a:xfrm>
            <a:off x="838200" y="755904"/>
            <a:ext cx="10515600" cy="5421059"/>
          </a:xfrm>
        </p:spPr>
        <p:txBody>
          <a:bodyPr>
            <a:normAutofit lnSpcReduction="10000"/>
          </a:bodyPr>
          <a:lstStyle/>
          <a:p>
            <a:r>
              <a:rPr lang="en-US" dirty="0"/>
              <a:t>This is not the kind of counseling we are talking about tonight</a:t>
            </a:r>
          </a:p>
          <a:p>
            <a:r>
              <a:rPr lang="en-US" dirty="0"/>
              <a:t>BUT, this definition is helpful both in what it includes and omits</a:t>
            </a:r>
          </a:p>
          <a:p>
            <a:r>
              <a:rPr lang="en-US" dirty="0"/>
              <a:t>Includes – the common perception that </a:t>
            </a:r>
          </a:p>
          <a:p>
            <a:pPr lvl="1"/>
            <a:r>
              <a:rPr lang="en-US" dirty="0"/>
              <a:t>Its based on psychology</a:t>
            </a:r>
          </a:p>
          <a:p>
            <a:pPr lvl="1"/>
            <a:r>
              <a:rPr lang="en-US" dirty="0"/>
              <a:t>Practiced by professionals</a:t>
            </a:r>
          </a:p>
          <a:p>
            <a:pPr lvl="1"/>
            <a:r>
              <a:rPr lang="en-US" dirty="0"/>
              <a:t>Goal is to resolve personal and emotional problems</a:t>
            </a:r>
          </a:p>
          <a:p>
            <a:r>
              <a:rPr lang="en-US" dirty="0"/>
              <a:t>There are several problems with what is not addressed</a:t>
            </a:r>
          </a:p>
          <a:p>
            <a:pPr lvl="1"/>
            <a:r>
              <a:rPr lang="en-US" dirty="0"/>
              <a:t>First – doesn’t reflect real life – we constantly give / receive counsel</a:t>
            </a:r>
          </a:p>
          <a:p>
            <a:pPr lvl="2"/>
            <a:r>
              <a:rPr lang="en-US" dirty="0"/>
              <a:t>Every time we offer opinion or advice – are we a good counselor or a bad counselor”</a:t>
            </a:r>
          </a:p>
          <a:p>
            <a:pPr lvl="2"/>
            <a:r>
              <a:rPr lang="en-US" dirty="0"/>
              <a:t> We spend lots of time preparing for teaching / preaching / etc.  - How about for advice?</a:t>
            </a:r>
          </a:p>
          <a:p>
            <a:pPr lvl="1"/>
            <a:r>
              <a:rPr lang="en-US" dirty="0"/>
              <a:t>Totally ignores that the Bible speaks often and forcefully re shepherding flock</a:t>
            </a:r>
          </a:p>
          <a:p>
            <a:pPr lvl="2"/>
            <a:r>
              <a:rPr lang="en-US" dirty="0"/>
              <a:t>Read the one </a:t>
            </a:r>
            <a:r>
              <a:rPr lang="en-US" dirty="0" err="1"/>
              <a:t>anothers</a:t>
            </a:r>
            <a:r>
              <a:rPr lang="en-US" dirty="0"/>
              <a:t> – think about it – doesn’t that sound like counseling?</a:t>
            </a:r>
          </a:p>
          <a:p>
            <a:pPr lvl="1"/>
            <a:r>
              <a:rPr lang="en-US" dirty="0"/>
              <a:t>Finally, makes no reference to the source of wisdom to be use</a:t>
            </a:r>
          </a:p>
          <a:p>
            <a:pPr lvl="2"/>
            <a:r>
              <a:rPr lang="en-US" dirty="0"/>
              <a:t>OR a standard to determine when a problem has been adequately resolved</a:t>
            </a:r>
          </a:p>
        </p:txBody>
      </p:sp>
      <p:sp>
        <p:nvSpPr>
          <p:cNvPr id="4" name="Slide Number Placeholder 3"/>
          <p:cNvSpPr>
            <a:spLocks noGrp="1"/>
          </p:cNvSpPr>
          <p:nvPr>
            <p:ph type="sldNum" sz="quarter" idx="12"/>
          </p:nvPr>
        </p:nvSpPr>
        <p:spPr/>
        <p:txBody>
          <a:bodyPr/>
          <a:lstStyle/>
          <a:p>
            <a:fld id="{62284576-2448-48E5-AA05-982305483C2E}" type="slidenum">
              <a:rPr lang="en-US" smtClean="0"/>
              <a:t>5</a:t>
            </a:fld>
            <a:endParaRPr lang="en-US"/>
          </a:p>
        </p:txBody>
      </p:sp>
      <p:sp>
        <p:nvSpPr>
          <p:cNvPr id="6" name="Oval 5"/>
          <p:cNvSpPr/>
          <p:nvPr/>
        </p:nvSpPr>
        <p:spPr>
          <a:xfrm>
            <a:off x="64168" y="3290855"/>
            <a:ext cx="822960" cy="3511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Click</a:t>
            </a:r>
            <a:endParaRPr lang="en-US" dirty="0">
              <a:solidFill>
                <a:schemeClr val="tx1"/>
              </a:solidFill>
            </a:endParaRPr>
          </a:p>
        </p:txBody>
      </p:sp>
      <p:sp>
        <p:nvSpPr>
          <p:cNvPr id="7" name="Oval 6"/>
          <p:cNvSpPr/>
          <p:nvPr/>
        </p:nvSpPr>
        <p:spPr>
          <a:xfrm>
            <a:off x="426720" y="4641016"/>
            <a:ext cx="822960" cy="3511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Click</a:t>
            </a:r>
            <a:endParaRPr lang="en-US" dirty="0">
              <a:solidFill>
                <a:schemeClr val="tx1"/>
              </a:solidFill>
            </a:endParaRPr>
          </a:p>
        </p:txBody>
      </p:sp>
      <p:sp>
        <p:nvSpPr>
          <p:cNvPr id="8" name="Oval 7"/>
          <p:cNvSpPr/>
          <p:nvPr/>
        </p:nvSpPr>
        <p:spPr>
          <a:xfrm>
            <a:off x="316831" y="5239059"/>
            <a:ext cx="822960" cy="3511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Click</a:t>
            </a:r>
            <a:endParaRPr lang="en-US" dirty="0">
              <a:solidFill>
                <a:schemeClr val="tx1"/>
              </a:solidFill>
            </a:endParaRPr>
          </a:p>
        </p:txBody>
      </p:sp>
    </p:spTree>
    <p:extLst>
      <p:ext uri="{BB962C8B-B14F-4D97-AF65-F5344CB8AC3E}">
        <p14:creationId xmlns:p14="http://schemas.microsoft.com/office/powerpoint/2010/main" val="9061051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70053"/>
            <a:ext cx="10515600" cy="610235"/>
          </a:xfrm>
        </p:spPr>
        <p:txBody>
          <a:bodyPr>
            <a:normAutofit fontScale="90000"/>
          </a:bodyPr>
          <a:lstStyle/>
          <a:p>
            <a:r>
              <a:rPr lang="en-US" dirty="0"/>
              <a:t>Biblical Counseling Definition</a:t>
            </a:r>
          </a:p>
        </p:txBody>
      </p:sp>
      <p:sp>
        <p:nvSpPr>
          <p:cNvPr id="3" name="Content Placeholder 2"/>
          <p:cNvSpPr>
            <a:spLocks noGrp="1"/>
          </p:cNvSpPr>
          <p:nvPr>
            <p:ph idx="1"/>
          </p:nvPr>
        </p:nvSpPr>
        <p:spPr>
          <a:xfrm>
            <a:off x="365760" y="780288"/>
            <a:ext cx="10988040" cy="5396675"/>
          </a:xfrm>
        </p:spPr>
        <p:txBody>
          <a:bodyPr/>
          <a:lstStyle/>
          <a:p>
            <a:r>
              <a:rPr lang="en-US" dirty="0"/>
              <a:t>Propose an alternative definition to address these concerns</a:t>
            </a:r>
          </a:p>
          <a:p>
            <a:endParaRPr lang="en-US" dirty="0"/>
          </a:p>
          <a:p>
            <a:r>
              <a:rPr lang="en-US" dirty="0"/>
              <a:t>Biblical counseling  - a conversation where one party with questions, problems, and trouble seeks assistance, based on a </a:t>
            </a:r>
            <a:r>
              <a:rPr lang="en-US" b="1" dirty="0"/>
              <a:t>correct understanding and practical application of God’s Word</a:t>
            </a:r>
            <a:r>
              <a:rPr lang="en-US" dirty="0"/>
              <a:t>, from someone they believe has answers, solutions and help for the over-arching goal of </a:t>
            </a:r>
            <a:r>
              <a:rPr lang="en-US" b="1" dirty="0"/>
              <a:t>heart change honoring to God</a:t>
            </a:r>
          </a:p>
          <a:p>
            <a:endParaRPr lang="en-US" dirty="0"/>
          </a:p>
          <a:p>
            <a:pPr lvl="1"/>
            <a:r>
              <a:rPr lang="en-US" dirty="0"/>
              <a:t>Takes many forms,</a:t>
            </a:r>
          </a:p>
          <a:p>
            <a:pPr lvl="1"/>
            <a:r>
              <a:rPr lang="en-US" dirty="0"/>
              <a:t>Performed at varying levels of formality</a:t>
            </a:r>
          </a:p>
          <a:p>
            <a:pPr lvl="1"/>
            <a:r>
              <a:rPr lang="en-US" dirty="0"/>
              <a:t>Great diversity in the providers</a:t>
            </a:r>
          </a:p>
          <a:p>
            <a:pPr lvl="1"/>
            <a:r>
              <a:rPr lang="en-US" dirty="0"/>
              <a:t>God’s Word is both source of counseling wisdom and standard to evaluate results</a:t>
            </a:r>
          </a:p>
          <a:p>
            <a:endParaRPr lang="en-US" dirty="0"/>
          </a:p>
        </p:txBody>
      </p:sp>
      <p:sp>
        <p:nvSpPr>
          <p:cNvPr id="4" name="Slide Number Placeholder 3"/>
          <p:cNvSpPr>
            <a:spLocks noGrp="1"/>
          </p:cNvSpPr>
          <p:nvPr>
            <p:ph type="sldNum" sz="quarter" idx="12"/>
          </p:nvPr>
        </p:nvSpPr>
        <p:spPr/>
        <p:txBody>
          <a:bodyPr/>
          <a:lstStyle/>
          <a:p>
            <a:fld id="{62284576-2448-48E5-AA05-982305483C2E}" type="slidenum">
              <a:rPr lang="en-US" smtClean="0"/>
              <a:t>6</a:t>
            </a:fld>
            <a:endParaRPr lang="en-US"/>
          </a:p>
        </p:txBody>
      </p:sp>
      <p:sp>
        <p:nvSpPr>
          <p:cNvPr id="5" name="Oval 4"/>
          <p:cNvSpPr/>
          <p:nvPr/>
        </p:nvSpPr>
        <p:spPr>
          <a:xfrm>
            <a:off x="9336024" y="862139"/>
            <a:ext cx="822960" cy="3511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Click</a:t>
            </a:r>
            <a:endParaRPr lang="en-US" dirty="0">
              <a:solidFill>
                <a:schemeClr val="tx1"/>
              </a:solidFill>
            </a:endParaRPr>
          </a:p>
        </p:txBody>
      </p:sp>
    </p:spTree>
    <p:extLst>
      <p:ext uri="{BB962C8B-B14F-4D97-AF65-F5344CB8AC3E}">
        <p14:creationId xmlns:p14="http://schemas.microsoft.com/office/powerpoint/2010/main" val="9897082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5E477-D91D-4E01-AB3F-DFAAE241A1A4}"/>
              </a:ext>
            </a:extLst>
          </p:cNvPr>
          <p:cNvSpPr>
            <a:spLocks noGrp="1"/>
          </p:cNvSpPr>
          <p:nvPr>
            <p:ph type="title"/>
          </p:nvPr>
        </p:nvSpPr>
        <p:spPr>
          <a:xfrm>
            <a:off x="838200" y="178100"/>
            <a:ext cx="10515600" cy="663575"/>
          </a:xfrm>
        </p:spPr>
        <p:txBody>
          <a:bodyPr>
            <a:normAutofit fontScale="90000"/>
          </a:bodyPr>
          <a:lstStyle/>
          <a:p>
            <a:r>
              <a:rPr lang="en-US" dirty="0"/>
              <a:t>Who You </a:t>
            </a:r>
            <a:r>
              <a:rPr lang="en-US" dirty="0" err="1"/>
              <a:t>Gonna</a:t>
            </a:r>
            <a:r>
              <a:rPr lang="en-US" dirty="0"/>
              <a:t> Call?</a:t>
            </a:r>
          </a:p>
        </p:txBody>
      </p:sp>
      <p:sp>
        <p:nvSpPr>
          <p:cNvPr id="3" name="Content Placeholder 2">
            <a:extLst>
              <a:ext uri="{FF2B5EF4-FFF2-40B4-BE49-F238E27FC236}">
                <a16:creationId xmlns:a16="http://schemas.microsoft.com/office/drawing/2014/main" id="{57E1F319-3E6E-474A-BB31-E1B89433357A}"/>
              </a:ext>
            </a:extLst>
          </p:cNvPr>
          <p:cNvSpPr>
            <a:spLocks noGrp="1"/>
          </p:cNvSpPr>
          <p:nvPr>
            <p:ph idx="1"/>
          </p:nvPr>
        </p:nvSpPr>
        <p:spPr>
          <a:xfrm>
            <a:off x="838200" y="841675"/>
            <a:ext cx="10927080" cy="5756551"/>
          </a:xfrm>
        </p:spPr>
        <p:txBody>
          <a:bodyPr>
            <a:normAutofit fontScale="92500" lnSpcReduction="10000"/>
          </a:bodyPr>
          <a:lstStyle/>
          <a:p>
            <a:pPr lvl="1"/>
            <a:r>
              <a:rPr lang="en-US" dirty="0"/>
              <a:t>Mid 80’s – Ghost busters – theme song - when things get weird and you don’t understand what’s going on, “Who you </a:t>
            </a:r>
            <a:r>
              <a:rPr lang="en-US" dirty="0" err="1"/>
              <a:t>gonna</a:t>
            </a:r>
            <a:r>
              <a:rPr lang="en-US" dirty="0"/>
              <a:t> call?”.</a:t>
            </a:r>
          </a:p>
          <a:p>
            <a:pPr lvl="1"/>
            <a:r>
              <a:rPr lang="en-US" dirty="0"/>
              <a:t>In a different context, I think that same question is relevant to the church today</a:t>
            </a:r>
          </a:p>
          <a:p>
            <a:endParaRPr lang="en-US" dirty="0"/>
          </a:p>
          <a:p>
            <a:r>
              <a:rPr lang="en-US" dirty="0"/>
              <a:t>Where would you go for help</a:t>
            </a:r>
          </a:p>
          <a:p>
            <a:pPr lvl="1"/>
            <a:r>
              <a:rPr lang="en-US" dirty="0"/>
              <a:t>When the pressures of life seem more than you can stand</a:t>
            </a:r>
          </a:p>
          <a:p>
            <a:pPr lvl="1"/>
            <a:r>
              <a:rPr lang="en-US" dirty="0"/>
              <a:t>When your thoughts become so scrambled you think you’re losing your mind</a:t>
            </a:r>
          </a:p>
          <a:p>
            <a:pPr lvl="1"/>
            <a:r>
              <a:rPr lang="en-US" dirty="0"/>
              <a:t>When your emotions are totally out of control</a:t>
            </a:r>
          </a:p>
          <a:p>
            <a:pPr lvl="1"/>
            <a:r>
              <a:rPr lang="en-US" dirty="0"/>
              <a:t>When trauma in the form of violence, accident, disaster, or loss leaves you devastated</a:t>
            </a:r>
          </a:p>
          <a:p>
            <a:pPr lvl="1"/>
            <a:r>
              <a:rPr lang="en-US" dirty="0"/>
              <a:t>When it seems you’re all alone – AND no one seems to care</a:t>
            </a:r>
          </a:p>
          <a:p>
            <a:pPr lvl="1"/>
            <a:endParaRPr lang="en-US" dirty="0"/>
          </a:p>
          <a:p>
            <a:r>
              <a:rPr lang="en-US" dirty="0"/>
              <a:t>If you believed you needed counseling, would the church be your first choice? </a:t>
            </a:r>
          </a:p>
          <a:p>
            <a:pPr lvl="1"/>
            <a:r>
              <a:rPr lang="en-US" dirty="0"/>
              <a:t>Be careful – this is no time for Sunday School answers – we all have two theologies</a:t>
            </a:r>
          </a:p>
          <a:p>
            <a:pPr lvl="1"/>
            <a:endParaRPr lang="en-US" dirty="0"/>
          </a:p>
          <a:p>
            <a:r>
              <a:rPr lang="en-US" dirty="0"/>
              <a:t>Explain the difference between Professed Theology and Functional Theology</a:t>
            </a:r>
          </a:p>
          <a:p>
            <a:pPr marL="0" indent="0">
              <a:buNone/>
            </a:pPr>
            <a:endParaRPr lang="en-US" dirty="0"/>
          </a:p>
          <a:p>
            <a:pPr lvl="1"/>
            <a:endParaRPr lang="en-US" dirty="0"/>
          </a:p>
          <a:p>
            <a:pPr lvl="1"/>
            <a:endParaRPr lang="en-US" dirty="0"/>
          </a:p>
        </p:txBody>
      </p:sp>
      <p:sp>
        <p:nvSpPr>
          <p:cNvPr id="4" name="Slide Number Placeholder 3">
            <a:extLst>
              <a:ext uri="{FF2B5EF4-FFF2-40B4-BE49-F238E27FC236}">
                <a16:creationId xmlns:a16="http://schemas.microsoft.com/office/drawing/2014/main" id="{C7C84174-3573-4132-B3A3-6608E73A8BD9}"/>
              </a:ext>
            </a:extLst>
          </p:cNvPr>
          <p:cNvSpPr>
            <a:spLocks noGrp="1"/>
          </p:cNvSpPr>
          <p:nvPr>
            <p:ph type="sldNum" sz="quarter" idx="12"/>
          </p:nvPr>
        </p:nvSpPr>
        <p:spPr/>
        <p:txBody>
          <a:bodyPr/>
          <a:lstStyle/>
          <a:p>
            <a:fld id="{62284576-2448-48E5-AA05-982305483C2E}" type="slidenum">
              <a:rPr lang="en-US" smtClean="0"/>
              <a:t>7</a:t>
            </a:fld>
            <a:endParaRPr lang="en-US"/>
          </a:p>
        </p:txBody>
      </p:sp>
      <p:sp>
        <p:nvSpPr>
          <p:cNvPr id="5" name="Oval 4"/>
          <p:cNvSpPr/>
          <p:nvPr/>
        </p:nvSpPr>
        <p:spPr>
          <a:xfrm>
            <a:off x="88392" y="322545"/>
            <a:ext cx="822960" cy="3511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Click</a:t>
            </a:r>
            <a:endParaRPr lang="en-US" dirty="0">
              <a:solidFill>
                <a:schemeClr val="tx1"/>
              </a:solidFill>
            </a:endParaRPr>
          </a:p>
        </p:txBody>
      </p:sp>
      <p:sp>
        <p:nvSpPr>
          <p:cNvPr id="6" name="Oval 5"/>
          <p:cNvSpPr/>
          <p:nvPr/>
        </p:nvSpPr>
        <p:spPr>
          <a:xfrm>
            <a:off x="204216" y="2279361"/>
            <a:ext cx="822960" cy="3511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Click</a:t>
            </a:r>
            <a:endParaRPr lang="en-US" dirty="0">
              <a:solidFill>
                <a:schemeClr val="tx1"/>
              </a:solidFill>
            </a:endParaRPr>
          </a:p>
        </p:txBody>
      </p:sp>
      <p:sp>
        <p:nvSpPr>
          <p:cNvPr id="7" name="Oval 6"/>
          <p:cNvSpPr/>
          <p:nvPr/>
        </p:nvSpPr>
        <p:spPr>
          <a:xfrm>
            <a:off x="204216" y="2932025"/>
            <a:ext cx="822960" cy="3511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Click</a:t>
            </a:r>
            <a:endParaRPr lang="en-US" dirty="0">
              <a:solidFill>
                <a:schemeClr val="tx1"/>
              </a:solidFill>
            </a:endParaRPr>
          </a:p>
        </p:txBody>
      </p:sp>
      <p:sp>
        <p:nvSpPr>
          <p:cNvPr id="8" name="Oval 7"/>
          <p:cNvSpPr/>
          <p:nvPr/>
        </p:nvSpPr>
        <p:spPr>
          <a:xfrm>
            <a:off x="313944" y="3595600"/>
            <a:ext cx="822960" cy="3511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Click</a:t>
            </a:r>
            <a:endParaRPr lang="en-US" dirty="0">
              <a:solidFill>
                <a:schemeClr val="tx1"/>
              </a:solidFill>
            </a:endParaRPr>
          </a:p>
        </p:txBody>
      </p:sp>
      <p:sp>
        <p:nvSpPr>
          <p:cNvPr id="9" name="Oval 8"/>
          <p:cNvSpPr/>
          <p:nvPr/>
        </p:nvSpPr>
        <p:spPr>
          <a:xfrm>
            <a:off x="155448" y="4746415"/>
            <a:ext cx="822960" cy="3511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Click</a:t>
            </a:r>
            <a:endParaRPr lang="en-US" dirty="0">
              <a:solidFill>
                <a:schemeClr val="tx1"/>
              </a:solidFill>
            </a:endParaRPr>
          </a:p>
        </p:txBody>
      </p:sp>
      <p:sp>
        <p:nvSpPr>
          <p:cNvPr id="10" name="Oval 9"/>
          <p:cNvSpPr/>
          <p:nvPr/>
        </p:nvSpPr>
        <p:spPr>
          <a:xfrm>
            <a:off x="5478780" y="5560866"/>
            <a:ext cx="822960" cy="3511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Click</a:t>
            </a:r>
            <a:endParaRPr lang="en-US" dirty="0">
              <a:solidFill>
                <a:schemeClr val="tx1"/>
              </a:solidFill>
            </a:endParaRPr>
          </a:p>
        </p:txBody>
      </p:sp>
      <p:sp>
        <p:nvSpPr>
          <p:cNvPr id="11" name="Oval 10"/>
          <p:cNvSpPr/>
          <p:nvPr/>
        </p:nvSpPr>
        <p:spPr>
          <a:xfrm>
            <a:off x="8634222" y="5559467"/>
            <a:ext cx="822960" cy="3511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Click</a:t>
            </a:r>
            <a:endParaRPr lang="en-US" dirty="0">
              <a:solidFill>
                <a:schemeClr val="tx1"/>
              </a:solidFill>
            </a:endParaRPr>
          </a:p>
        </p:txBody>
      </p:sp>
    </p:spTree>
    <p:extLst>
      <p:ext uri="{BB962C8B-B14F-4D97-AF65-F5344CB8AC3E}">
        <p14:creationId xmlns:p14="http://schemas.microsoft.com/office/powerpoint/2010/main" val="15762969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4B8CF-556B-4155-AC31-FB59AEB7D277}"/>
              </a:ext>
            </a:extLst>
          </p:cNvPr>
          <p:cNvSpPr>
            <a:spLocks noGrp="1"/>
          </p:cNvSpPr>
          <p:nvPr>
            <p:ph type="title"/>
          </p:nvPr>
        </p:nvSpPr>
        <p:spPr>
          <a:xfrm>
            <a:off x="838200" y="216051"/>
            <a:ext cx="10515600" cy="430125"/>
          </a:xfrm>
        </p:spPr>
        <p:txBody>
          <a:bodyPr>
            <a:normAutofit fontScale="90000"/>
          </a:bodyPr>
          <a:lstStyle/>
          <a:p>
            <a:r>
              <a:rPr lang="en-US" dirty="0"/>
              <a:t>Impact of Psychology on the Church</a:t>
            </a:r>
          </a:p>
        </p:txBody>
      </p:sp>
      <p:sp>
        <p:nvSpPr>
          <p:cNvPr id="3" name="Content Placeholder 2">
            <a:extLst>
              <a:ext uri="{FF2B5EF4-FFF2-40B4-BE49-F238E27FC236}">
                <a16:creationId xmlns:a16="http://schemas.microsoft.com/office/drawing/2014/main" id="{D75C7F58-A192-4AF6-B2AB-863805E40C07}"/>
              </a:ext>
            </a:extLst>
          </p:cNvPr>
          <p:cNvSpPr>
            <a:spLocks noGrp="1"/>
          </p:cNvSpPr>
          <p:nvPr>
            <p:ph idx="1"/>
          </p:nvPr>
        </p:nvSpPr>
        <p:spPr>
          <a:xfrm>
            <a:off x="838200" y="646176"/>
            <a:ext cx="10515600" cy="6107915"/>
          </a:xfrm>
        </p:spPr>
        <p:txBody>
          <a:bodyPr>
            <a:normAutofit fontScale="92500" lnSpcReduction="20000"/>
          </a:bodyPr>
          <a:lstStyle/>
          <a:p>
            <a:r>
              <a:rPr lang="en-US" dirty="0"/>
              <a:t>The early church wouldn’t even understand these questions</a:t>
            </a:r>
          </a:p>
          <a:p>
            <a:endParaRPr lang="en-US" dirty="0"/>
          </a:p>
          <a:p>
            <a:r>
              <a:rPr lang="en-US" dirty="0"/>
              <a:t>Until mid 19</a:t>
            </a:r>
            <a:r>
              <a:rPr lang="en-US" baseline="30000" dirty="0"/>
              <a:t>th</a:t>
            </a:r>
            <a:r>
              <a:rPr lang="en-US" dirty="0"/>
              <a:t> century, soul care meant pastoral counseling - PERIOD</a:t>
            </a:r>
          </a:p>
          <a:p>
            <a:pPr lvl="1"/>
            <a:r>
              <a:rPr lang="en-US" dirty="0"/>
              <a:t>The focus was spiritual healing through the personal ministry of God’s Word</a:t>
            </a:r>
          </a:p>
          <a:p>
            <a:pPr lvl="1"/>
            <a:r>
              <a:rPr lang="en-US" dirty="0"/>
              <a:t>Stressed self-sacrifice for the benefit of God first and then body of Christ </a:t>
            </a:r>
          </a:p>
          <a:p>
            <a:pPr marL="457200" lvl="1" indent="0">
              <a:buNone/>
            </a:pPr>
            <a:endParaRPr lang="en-US" dirty="0"/>
          </a:p>
          <a:p>
            <a:r>
              <a:rPr lang="en-US" dirty="0"/>
              <a:t>Began to change with birth of psychology</a:t>
            </a:r>
          </a:p>
          <a:p>
            <a:pPr lvl="1"/>
            <a:r>
              <a:rPr lang="en-US" dirty="0"/>
              <a:t>Steady erosion of the authority of the church in counseling from 1860 to 1960</a:t>
            </a:r>
          </a:p>
          <a:p>
            <a:pPr lvl="1"/>
            <a:r>
              <a:rPr lang="en-US" dirty="0"/>
              <a:t>Counseling became self- centered rather than Christ centered</a:t>
            </a:r>
          </a:p>
          <a:p>
            <a:pPr lvl="2"/>
            <a:r>
              <a:rPr lang="en-US" dirty="0"/>
              <a:t>My needs / wants / self- esteem movement – currently reflected in social media </a:t>
            </a:r>
          </a:p>
          <a:p>
            <a:pPr marL="457200" lvl="1" indent="0">
              <a:buNone/>
            </a:pPr>
            <a:endParaRPr lang="en-US" dirty="0"/>
          </a:p>
          <a:p>
            <a:r>
              <a:rPr lang="en-US" dirty="0"/>
              <a:t>Professional counselors supplanted the pastor as source for help</a:t>
            </a:r>
          </a:p>
          <a:p>
            <a:pPr lvl="1"/>
            <a:r>
              <a:rPr lang="en-US" dirty="0"/>
              <a:t>Psychiatrists / psychologists / therapists</a:t>
            </a:r>
          </a:p>
          <a:p>
            <a:pPr lvl="1"/>
            <a:r>
              <a:rPr lang="en-US" dirty="0"/>
              <a:t>Secular or Christian – training / licensure basically the same</a:t>
            </a:r>
          </a:p>
          <a:p>
            <a:endParaRPr lang="en-US" dirty="0"/>
          </a:p>
          <a:p>
            <a:r>
              <a:rPr lang="en-US" dirty="0"/>
              <a:t>Even today, the counseling programs in majority of seminaries and Bible colleges is secular in nature</a:t>
            </a:r>
          </a:p>
          <a:p>
            <a:pPr marL="0" indent="0">
              <a:buNone/>
            </a:pPr>
            <a:endParaRPr lang="en-US" dirty="0"/>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258920A3-1FC0-49BB-A27B-32A546210488}"/>
              </a:ext>
            </a:extLst>
          </p:cNvPr>
          <p:cNvSpPr>
            <a:spLocks noGrp="1"/>
          </p:cNvSpPr>
          <p:nvPr>
            <p:ph type="sldNum" sz="quarter" idx="12"/>
          </p:nvPr>
        </p:nvSpPr>
        <p:spPr/>
        <p:txBody>
          <a:bodyPr/>
          <a:lstStyle/>
          <a:p>
            <a:fld id="{62284576-2448-48E5-AA05-982305483C2E}" type="slidenum">
              <a:rPr lang="en-US" smtClean="0"/>
              <a:t>8</a:t>
            </a:fld>
            <a:endParaRPr lang="en-US"/>
          </a:p>
        </p:txBody>
      </p:sp>
      <p:sp>
        <p:nvSpPr>
          <p:cNvPr id="5" name="Oval 4"/>
          <p:cNvSpPr/>
          <p:nvPr/>
        </p:nvSpPr>
        <p:spPr>
          <a:xfrm>
            <a:off x="85344" y="295021"/>
            <a:ext cx="822960" cy="3511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Click</a:t>
            </a:r>
            <a:endParaRPr lang="en-US" dirty="0">
              <a:solidFill>
                <a:schemeClr val="tx1"/>
              </a:solidFill>
            </a:endParaRPr>
          </a:p>
        </p:txBody>
      </p:sp>
      <p:sp>
        <p:nvSpPr>
          <p:cNvPr id="6" name="Oval 5"/>
          <p:cNvSpPr/>
          <p:nvPr/>
        </p:nvSpPr>
        <p:spPr>
          <a:xfrm>
            <a:off x="143256" y="2746927"/>
            <a:ext cx="822960" cy="3511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Click</a:t>
            </a:r>
            <a:endParaRPr lang="en-US" dirty="0">
              <a:solidFill>
                <a:schemeClr val="tx1"/>
              </a:solidFill>
            </a:endParaRPr>
          </a:p>
        </p:txBody>
      </p:sp>
      <p:sp>
        <p:nvSpPr>
          <p:cNvPr id="7" name="Oval 6"/>
          <p:cNvSpPr/>
          <p:nvPr/>
        </p:nvSpPr>
        <p:spPr>
          <a:xfrm>
            <a:off x="143256" y="4295311"/>
            <a:ext cx="822960" cy="3511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Click</a:t>
            </a:r>
            <a:endParaRPr lang="en-US" dirty="0">
              <a:solidFill>
                <a:schemeClr val="tx1"/>
              </a:solidFill>
            </a:endParaRPr>
          </a:p>
        </p:txBody>
      </p:sp>
      <p:sp>
        <p:nvSpPr>
          <p:cNvPr id="8" name="Oval 7"/>
          <p:cNvSpPr/>
          <p:nvPr/>
        </p:nvSpPr>
        <p:spPr>
          <a:xfrm>
            <a:off x="143256" y="5668117"/>
            <a:ext cx="822960" cy="3511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Click</a:t>
            </a:r>
            <a:endParaRPr lang="en-US" dirty="0">
              <a:solidFill>
                <a:schemeClr val="tx1"/>
              </a:solidFill>
            </a:endParaRPr>
          </a:p>
        </p:txBody>
      </p:sp>
    </p:spTree>
    <p:extLst>
      <p:ext uri="{BB962C8B-B14F-4D97-AF65-F5344CB8AC3E}">
        <p14:creationId xmlns:p14="http://schemas.microsoft.com/office/powerpoint/2010/main" val="24317786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71493-5CDE-4883-A126-89E9018080BA}"/>
              </a:ext>
            </a:extLst>
          </p:cNvPr>
          <p:cNvSpPr>
            <a:spLocks noGrp="1"/>
          </p:cNvSpPr>
          <p:nvPr>
            <p:ph type="title"/>
          </p:nvPr>
        </p:nvSpPr>
        <p:spPr>
          <a:xfrm>
            <a:off x="838200" y="105362"/>
            <a:ext cx="10515600" cy="606425"/>
          </a:xfrm>
        </p:spPr>
        <p:txBody>
          <a:bodyPr>
            <a:normAutofit fontScale="90000"/>
          </a:bodyPr>
          <a:lstStyle/>
          <a:p>
            <a:r>
              <a:rPr lang="en-US" dirty="0"/>
              <a:t>Competent to Counsel</a:t>
            </a:r>
          </a:p>
        </p:txBody>
      </p:sp>
      <p:sp>
        <p:nvSpPr>
          <p:cNvPr id="3" name="Content Placeholder 2">
            <a:extLst>
              <a:ext uri="{FF2B5EF4-FFF2-40B4-BE49-F238E27FC236}">
                <a16:creationId xmlns:a16="http://schemas.microsoft.com/office/drawing/2014/main" id="{121C798A-65CB-439F-9D45-0356192B7613}"/>
              </a:ext>
            </a:extLst>
          </p:cNvPr>
          <p:cNvSpPr>
            <a:spLocks noGrp="1"/>
          </p:cNvSpPr>
          <p:nvPr>
            <p:ph idx="1"/>
          </p:nvPr>
        </p:nvSpPr>
        <p:spPr>
          <a:xfrm>
            <a:off x="838200" y="711787"/>
            <a:ext cx="10515600" cy="6009688"/>
          </a:xfrm>
        </p:spPr>
        <p:txBody>
          <a:bodyPr>
            <a:normAutofit fontScale="62500" lnSpcReduction="20000"/>
          </a:bodyPr>
          <a:lstStyle/>
          <a:p>
            <a:r>
              <a:rPr lang="en-US" dirty="0"/>
              <a:t>Biblical counseling was birthed, or perhaps rebirthed in the mid 70’s</a:t>
            </a:r>
          </a:p>
          <a:p>
            <a:r>
              <a:rPr lang="en-US" dirty="0"/>
              <a:t>Not psychology with a Christian or Biblical influence, but based on the idea that God has equipped and enabled HIS people to counsel HIS people.</a:t>
            </a:r>
          </a:p>
          <a:p>
            <a:endParaRPr lang="en-US" dirty="0"/>
          </a:p>
          <a:p>
            <a:r>
              <a:rPr lang="en-US" dirty="0"/>
              <a:t>Jay Adams published “Competent to Counsel”, published in 1975</a:t>
            </a:r>
          </a:p>
          <a:p>
            <a:pPr lvl="1"/>
            <a:r>
              <a:rPr lang="en-US" dirty="0"/>
              <a:t>He and other like minded theologians argued for the church to take back its responsibility in counseling.  “C to C” founded on Paul’s writing in Romans 15:14</a:t>
            </a:r>
          </a:p>
          <a:p>
            <a:pPr marL="457200" lvl="1" indent="0">
              <a:buNone/>
            </a:pPr>
            <a:endParaRPr lang="en-US" dirty="0"/>
          </a:p>
          <a:p>
            <a:r>
              <a:rPr lang="en-US" dirty="0"/>
              <a:t>I myself am satisfied about you, my brothers, that you yourselves are full of goodness, filled with </a:t>
            </a:r>
            <a:r>
              <a:rPr lang="en-US" b="1" dirty="0"/>
              <a:t>all knowledge </a:t>
            </a:r>
            <a:r>
              <a:rPr lang="en-US" dirty="0"/>
              <a:t>and able to </a:t>
            </a:r>
            <a:r>
              <a:rPr lang="en-US" b="1" dirty="0"/>
              <a:t>instruct one another</a:t>
            </a:r>
            <a:r>
              <a:rPr lang="en-US" dirty="0"/>
              <a:t>.  Romans 15:14 ESV</a:t>
            </a:r>
          </a:p>
          <a:p>
            <a:pPr lvl="1"/>
            <a:r>
              <a:rPr lang="en-US" dirty="0"/>
              <a:t>The source of this knowledge is the revealed word of God</a:t>
            </a:r>
          </a:p>
          <a:p>
            <a:pPr lvl="1"/>
            <a:endParaRPr lang="en-US" dirty="0"/>
          </a:p>
          <a:p>
            <a:r>
              <a:rPr lang="en-US" dirty="0"/>
              <a:t>Paul doesn’t stop there.  He goes on to state that as those who have received God’s comfort we are able in turn to comfort others in ANY difficulty</a:t>
            </a:r>
          </a:p>
          <a:p>
            <a:endParaRPr lang="en-US" dirty="0"/>
          </a:p>
          <a:p>
            <a:r>
              <a:rPr lang="en-US" b="1" dirty="0"/>
              <a:t>2 Corinthians 1:3–5 (NKJV) — 3</a:t>
            </a:r>
            <a:r>
              <a:rPr lang="en-US" dirty="0"/>
              <a:t> Blessed be the God and Father of our Lord Jesus Christ, the Father of mercies and God of all comfort, </a:t>
            </a:r>
            <a:r>
              <a:rPr lang="en-US" b="1" dirty="0"/>
              <a:t>4</a:t>
            </a:r>
            <a:r>
              <a:rPr lang="en-US" dirty="0"/>
              <a:t> who comforts us in all our tribulation, </a:t>
            </a:r>
            <a:r>
              <a:rPr lang="en-US" b="1" dirty="0"/>
              <a:t>that we may be able to comfort those who are in ANY trouble</a:t>
            </a:r>
            <a:r>
              <a:rPr lang="en-US" dirty="0"/>
              <a:t>, with the comfort with which we ourselves are comforted by God. </a:t>
            </a:r>
            <a:r>
              <a:rPr lang="en-US" b="1" dirty="0"/>
              <a:t>5</a:t>
            </a:r>
            <a:r>
              <a:rPr lang="en-US" dirty="0"/>
              <a:t> For as the sufferings of Christ abound in us, so our consolation also abounds through Christ. </a:t>
            </a:r>
          </a:p>
          <a:p>
            <a:endParaRPr lang="en-US" dirty="0"/>
          </a:p>
          <a:p>
            <a:r>
              <a:rPr lang="en-US" dirty="0"/>
              <a:t>Speak to our heavily psychologized society</a:t>
            </a:r>
          </a:p>
          <a:p>
            <a:pPr lvl="1"/>
            <a:endParaRPr lang="en-US" dirty="0"/>
          </a:p>
          <a:p>
            <a:endParaRPr lang="en-US" dirty="0"/>
          </a:p>
          <a:p>
            <a:pPr lvl="2"/>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709C9018-E0B0-45FB-89E0-1BFBE4A22463}"/>
              </a:ext>
            </a:extLst>
          </p:cNvPr>
          <p:cNvSpPr>
            <a:spLocks noGrp="1"/>
          </p:cNvSpPr>
          <p:nvPr>
            <p:ph type="sldNum" sz="quarter" idx="12"/>
          </p:nvPr>
        </p:nvSpPr>
        <p:spPr/>
        <p:txBody>
          <a:bodyPr/>
          <a:lstStyle/>
          <a:p>
            <a:fld id="{62284576-2448-48E5-AA05-982305483C2E}" type="slidenum">
              <a:rPr lang="en-US" smtClean="0"/>
              <a:t>9</a:t>
            </a:fld>
            <a:endParaRPr lang="en-US"/>
          </a:p>
        </p:txBody>
      </p:sp>
      <p:sp>
        <p:nvSpPr>
          <p:cNvPr id="6" name="Oval 5"/>
          <p:cNvSpPr/>
          <p:nvPr/>
        </p:nvSpPr>
        <p:spPr>
          <a:xfrm>
            <a:off x="167640" y="232996"/>
            <a:ext cx="822960" cy="3511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Click</a:t>
            </a:r>
            <a:endParaRPr lang="en-US" dirty="0">
              <a:solidFill>
                <a:schemeClr val="tx1"/>
              </a:solidFill>
            </a:endParaRPr>
          </a:p>
        </p:txBody>
      </p:sp>
      <p:sp>
        <p:nvSpPr>
          <p:cNvPr id="7" name="Oval 6"/>
          <p:cNvSpPr/>
          <p:nvPr/>
        </p:nvSpPr>
        <p:spPr>
          <a:xfrm>
            <a:off x="167640" y="1795951"/>
            <a:ext cx="822960" cy="3511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Click</a:t>
            </a:r>
            <a:endParaRPr lang="en-US" dirty="0">
              <a:solidFill>
                <a:schemeClr val="tx1"/>
              </a:solidFill>
            </a:endParaRPr>
          </a:p>
        </p:txBody>
      </p:sp>
      <p:sp>
        <p:nvSpPr>
          <p:cNvPr id="8" name="Oval 7"/>
          <p:cNvSpPr/>
          <p:nvPr/>
        </p:nvSpPr>
        <p:spPr>
          <a:xfrm>
            <a:off x="167640" y="2763496"/>
            <a:ext cx="822960" cy="3511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Click</a:t>
            </a:r>
            <a:endParaRPr lang="en-US" dirty="0">
              <a:solidFill>
                <a:schemeClr val="tx1"/>
              </a:solidFill>
            </a:endParaRPr>
          </a:p>
        </p:txBody>
      </p:sp>
      <p:sp>
        <p:nvSpPr>
          <p:cNvPr id="9" name="Oval 8"/>
          <p:cNvSpPr/>
          <p:nvPr/>
        </p:nvSpPr>
        <p:spPr>
          <a:xfrm>
            <a:off x="118872" y="4531835"/>
            <a:ext cx="822960" cy="3511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Click</a:t>
            </a:r>
            <a:endParaRPr lang="en-US" dirty="0">
              <a:solidFill>
                <a:schemeClr val="tx1"/>
              </a:solidFill>
            </a:endParaRPr>
          </a:p>
        </p:txBody>
      </p:sp>
    </p:spTree>
    <p:extLst>
      <p:ext uri="{BB962C8B-B14F-4D97-AF65-F5344CB8AC3E}">
        <p14:creationId xmlns:p14="http://schemas.microsoft.com/office/powerpoint/2010/main" val="35890726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06629"/>
            <a:ext cx="10515600" cy="390779"/>
          </a:xfrm>
        </p:spPr>
        <p:txBody>
          <a:bodyPr>
            <a:normAutofit fontScale="90000"/>
          </a:bodyPr>
          <a:lstStyle/>
          <a:p>
            <a:r>
              <a:rPr lang="en-US" dirty="0"/>
              <a:t>Sufficiency of Scripture in Counseling </a:t>
            </a:r>
          </a:p>
        </p:txBody>
      </p:sp>
      <p:sp>
        <p:nvSpPr>
          <p:cNvPr id="3" name="Content Placeholder 2"/>
          <p:cNvSpPr>
            <a:spLocks noGrp="1"/>
          </p:cNvSpPr>
          <p:nvPr>
            <p:ph idx="1"/>
          </p:nvPr>
        </p:nvSpPr>
        <p:spPr>
          <a:xfrm>
            <a:off x="838200" y="1182624"/>
            <a:ext cx="10515600" cy="4994339"/>
          </a:xfrm>
        </p:spPr>
        <p:txBody>
          <a:bodyPr/>
          <a:lstStyle/>
          <a:p>
            <a:r>
              <a:rPr lang="en-US" dirty="0"/>
              <a:t>So, I’m almost out of time and I’m finally addressing sufficiency of scripture</a:t>
            </a:r>
          </a:p>
          <a:p>
            <a:endParaRPr lang="en-US" b="1" dirty="0"/>
          </a:p>
          <a:p>
            <a:r>
              <a:rPr lang="en-US" b="1" dirty="0"/>
              <a:t>Definition</a:t>
            </a:r>
            <a:r>
              <a:rPr lang="en-US" dirty="0"/>
              <a:t> – scripture provide us with everything we need in order to know God, serve Him, and everything that we need to grow, change, and deal with the problems of life in a fallen world</a:t>
            </a:r>
          </a:p>
          <a:p>
            <a:endParaRPr lang="en-US" dirty="0"/>
          </a:p>
          <a:p>
            <a:r>
              <a:rPr lang="en-US" b="1" dirty="0"/>
              <a:t>Scripture doesn’t just speak to matters of theology and church doctrine!</a:t>
            </a:r>
          </a:p>
          <a:p>
            <a:pPr lvl="1"/>
            <a:r>
              <a:rPr lang="en-US" b="1" dirty="0"/>
              <a:t>It deals with the fundamental issues of life!  </a:t>
            </a:r>
          </a:p>
          <a:p>
            <a:pPr lvl="1"/>
            <a:r>
              <a:rPr lang="en-US" b="1" dirty="0"/>
              <a:t>We see this in passage after passage after passage!</a:t>
            </a:r>
          </a:p>
          <a:p>
            <a:endParaRPr lang="en-US" dirty="0"/>
          </a:p>
        </p:txBody>
      </p:sp>
      <p:sp>
        <p:nvSpPr>
          <p:cNvPr id="4" name="Slide Number Placeholder 3"/>
          <p:cNvSpPr>
            <a:spLocks noGrp="1"/>
          </p:cNvSpPr>
          <p:nvPr>
            <p:ph type="sldNum" sz="quarter" idx="12"/>
          </p:nvPr>
        </p:nvSpPr>
        <p:spPr/>
        <p:txBody>
          <a:bodyPr/>
          <a:lstStyle/>
          <a:p>
            <a:fld id="{62284576-2448-48E5-AA05-982305483C2E}" type="slidenum">
              <a:rPr lang="en-US" smtClean="0"/>
              <a:t>10</a:t>
            </a:fld>
            <a:endParaRPr lang="en-US"/>
          </a:p>
        </p:txBody>
      </p:sp>
      <p:sp>
        <p:nvSpPr>
          <p:cNvPr id="5" name="Oval 4"/>
          <p:cNvSpPr/>
          <p:nvPr/>
        </p:nvSpPr>
        <p:spPr>
          <a:xfrm>
            <a:off x="126893" y="226440"/>
            <a:ext cx="822960" cy="3511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Click</a:t>
            </a:r>
            <a:endParaRPr lang="en-US" dirty="0">
              <a:solidFill>
                <a:schemeClr val="tx1"/>
              </a:solidFill>
            </a:endParaRPr>
          </a:p>
        </p:txBody>
      </p:sp>
      <p:sp>
        <p:nvSpPr>
          <p:cNvPr id="6" name="Oval 5"/>
          <p:cNvSpPr/>
          <p:nvPr/>
        </p:nvSpPr>
        <p:spPr>
          <a:xfrm>
            <a:off x="8329542" y="5595433"/>
            <a:ext cx="822960" cy="3511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Click</a:t>
            </a:r>
            <a:endParaRPr lang="en-US" dirty="0">
              <a:solidFill>
                <a:schemeClr val="tx1"/>
              </a:solidFill>
            </a:endParaRPr>
          </a:p>
        </p:txBody>
      </p:sp>
    </p:spTree>
    <p:extLst>
      <p:ext uri="{BB962C8B-B14F-4D97-AF65-F5344CB8AC3E}">
        <p14:creationId xmlns:p14="http://schemas.microsoft.com/office/powerpoint/2010/main" val="7395261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182BD-6373-42F5-9125-9AF0FFC0CCD5}"/>
              </a:ext>
            </a:extLst>
          </p:cNvPr>
          <p:cNvSpPr>
            <a:spLocks noGrp="1"/>
          </p:cNvSpPr>
          <p:nvPr>
            <p:ph type="title"/>
          </p:nvPr>
        </p:nvSpPr>
        <p:spPr>
          <a:xfrm>
            <a:off x="838200" y="188489"/>
            <a:ext cx="10515600" cy="456183"/>
          </a:xfrm>
        </p:spPr>
        <p:txBody>
          <a:bodyPr>
            <a:normAutofit fontScale="90000"/>
          </a:bodyPr>
          <a:lstStyle/>
          <a:p>
            <a:r>
              <a:rPr lang="en-US" dirty="0"/>
              <a:t>Sufficiency of Scripture in Counseling </a:t>
            </a:r>
          </a:p>
        </p:txBody>
      </p:sp>
      <p:sp>
        <p:nvSpPr>
          <p:cNvPr id="3" name="Content Placeholder 2">
            <a:extLst>
              <a:ext uri="{FF2B5EF4-FFF2-40B4-BE49-F238E27FC236}">
                <a16:creationId xmlns:a16="http://schemas.microsoft.com/office/drawing/2014/main" id="{57A2ECF4-6AD7-4E0D-B427-869D98B04BC2}"/>
              </a:ext>
            </a:extLst>
          </p:cNvPr>
          <p:cNvSpPr>
            <a:spLocks noGrp="1"/>
          </p:cNvSpPr>
          <p:nvPr>
            <p:ph idx="1"/>
          </p:nvPr>
        </p:nvSpPr>
        <p:spPr>
          <a:xfrm>
            <a:off x="838200" y="644673"/>
            <a:ext cx="10515600" cy="6076802"/>
          </a:xfrm>
        </p:spPr>
        <p:txBody>
          <a:bodyPr>
            <a:normAutofit fontScale="92500" lnSpcReduction="20000"/>
          </a:bodyPr>
          <a:lstStyle/>
          <a:p>
            <a:pPr marL="457200" lvl="1" indent="0">
              <a:buNone/>
            </a:pPr>
            <a:endParaRPr lang="en-US" b="1" dirty="0"/>
          </a:p>
          <a:p>
            <a:r>
              <a:rPr lang="en-US" b="1" dirty="0"/>
              <a:t>Peter2 Peter 1:2–3 (NASB95) — 2</a:t>
            </a:r>
            <a:r>
              <a:rPr lang="en-US" dirty="0"/>
              <a:t> Grace and peace be multiplied to you in the knowledge of God and of Jesus our Lord; </a:t>
            </a:r>
            <a:r>
              <a:rPr lang="en-US" b="1" dirty="0"/>
              <a:t>3</a:t>
            </a:r>
            <a:r>
              <a:rPr lang="en-US" dirty="0"/>
              <a:t> seeing that </a:t>
            </a:r>
            <a:r>
              <a:rPr lang="en-US" b="1" dirty="0"/>
              <a:t>His divine power has granted to us everything pertaining to life and godliness, </a:t>
            </a:r>
            <a:r>
              <a:rPr lang="en-US" dirty="0"/>
              <a:t>through the true knowledge of Him who called us by His own glory and excellence. </a:t>
            </a:r>
          </a:p>
          <a:p>
            <a:pPr lvl="1"/>
            <a:endParaRPr lang="en-US" sz="2600" dirty="0"/>
          </a:p>
          <a:p>
            <a:r>
              <a:rPr lang="en-US" b="1" dirty="0"/>
              <a:t>Colossians 3:16 (NKJV) — 16</a:t>
            </a:r>
            <a:r>
              <a:rPr lang="en-US" dirty="0"/>
              <a:t> Let the word of Christ dwell in you richly in all wisdom, </a:t>
            </a:r>
            <a:r>
              <a:rPr lang="en-US" b="1" dirty="0"/>
              <a:t>teaching and admonishing one another </a:t>
            </a:r>
            <a:r>
              <a:rPr lang="en-US" dirty="0"/>
              <a:t>in psalms and hymns and spiritual songs, singing with grace in your hearts to the Lord. </a:t>
            </a:r>
          </a:p>
          <a:p>
            <a:endParaRPr lang="en-US" dirty="0"/>
          </a:p>
          <a:p>
            <a:r>
              <a:rPr lang="en-US" b="1" dirty="0"/>
              <a:t>2 Timothy 3:14–17 (NKJV) — 14</a:t>
            </a:r>
            <a:r>
              <a:rPr lang="en-US" dirty="0"/>
              <a:t> But you must continue in the things which you have learned and been assured of, knowing from whom you have learned them, </a:t>
            </a:r>
            <a:r>
              <a:rPr lang="en-US" b="1" dirty="0"/>
              <a:t>15</a:t>
            </a:r>
            <a:r>
              <a:rPr lang="en-US" dirty="0"/>
              <a:t> and that from childhood you have known the Holy Scriptures, which are able to make you wise for salvation through faith which is in Christ Jesus. </a:t>
            </a:r>
            <a:r>
              <a:rPr lang="en-US" b="1" dirty="0"/>
              <a:t>16</a:t>
            </a:r>
            <a:r>
              <a:rPr lang="en-US" dirty="0"/>
              <a:t> All Scripture is given by inspiration of God, and is profitable for doctrine, for reproof, for correction, for instruction in righteousness, </a:t>
            </a:r>
            <a:r>
              <a:rPr lang="en-US" b="1" dirty="0"/>
              <a:t>17</a:t>
            </a:r>
            <a:r>
              <a:rPr lang="en-US" dirty="0"/>
              <a:t> that the man of God may be complete, thoroughly equipped for every good work. </a:t>
            </a:r>
          </a:p>
          <a:p>
            <a:endParaRPr lang="en-US" dirty="0"/>
          </a:p>
        </p:txBody>
      </p:sp>
      <p:sp>
        <p:nvSpPr>
          <p:cNvPr id="4" name="Slide Number Placeholder 3">
            <a:extLst>
              <a:ext uri="{FF2B5EF4-FFF2-40B4-BE49-F238E27FC236}">
                <a16:creationId xmlns:a16="http://schemas.microsoft.com/office/drawing/2014/main" id="{CC829D97-E32E-4442-B67F-D1F000D00525}"/>
              </a:ext>
            </a:extLst>
          </p:cNvPr>
          <p:cNvSpPr>
            <a:spLocks noGrp="1"/>
          </p:cNvSpPr>
          <p:nvPr>
            <p:ph type="sldNum" sz="quarter" idx="12"/>
          </p:nvPr>
        </p:nvSpPr>
        <p:spPr/>
        <p:txBody>
          <a:bodyPr/>
          <a:lstStyle/>
          <a:p>
            <a:fld id="{62284576-2448-48E5-AA05-982305483C2E}" type="slidenum">
              <a:rPr lang="en-US" smtClean="0"/>
              <a:t>11</a:t>
            </a:fld>
            <a:endParaRPr lang="en-US"/>
          </a:p>
        </p:txBody>
      </p:sp>
      <p:sp>
        <p:nvSpPr>
          <p:cNvPr id="6" name="Oval 5"/>
          <p:cNvSpPr/>
          <p:nvPr/>
        </p:nvSpPr>
        <p:spPr>
          <a:xfrm>
            <a:off x="151598" y="2565651"/>
            <a:ext cx="822960" cy="3511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Click</a:t>
            </a:r>
            <a:endParaRPr lang="en-US" dirty="0">
              <a:solidFill>
                <a:schemeClr val="tx1"/>
              </a:solidFill>
            </a:endParaRPr>
          </a:p>
        </p:txBody>
      </p:sp>
      <p:sp>
        <p:nvSpPr>
          <p:cNvPr id="7" name="Oval 6"/>
          <p:cNvSpPr/>
          <p:nvPr/>
        </p:nvSpPr>
        <p:spPr>
          <a:xfrm>
            <a:off x="151598" y="3895366"/>
            <a:ext cx="822960" cy="3511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Click</a:t>
            </a:r>
            <a:endParaRPr lang="en-US" dirty="0">
              <a:solidFill>
                <a:schemeClr val="tx1"/>
              </a:solidFill>
            </a:endParaRPr>
          </a:p>
        </p:txBody>
      </p:sp>
    </p:spTree>
    <p:extLst>
      <p:ext uri="{BB962C8B-B14F-4D97-AF65-F5344CB8AC3E}">
        <p14:creationId xmlns:p14="http://schemas.microsoft.com/office/powerpoint/2010/main" val="42006019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38D48-1404-4F6A-A1C7-C0B6C6B2894F}"/>
              </a:ext>
            </a:extLst>
          </p:cNvPr>
          <p:cNvSpPr>
            <a:spLocks noGrp="1"/>
          </p:cNvSpPr>
          <p:nvPr>
            <p:ph type="title"/>
          </p:nvPr>
        </p:nvSpPr>
        <p:spPr>
          <a:xfrm>
            <a:off x="838200" y="145669"/>
            <a:ext cx="10515600" cy="390779"/>
          </a:xfrm>
        </p:spPr>
        <p:txBody>
          <a:bodyPr>
            <a:normAutofit fontScale="90000"/>
          </a:bodyPr>
          <a:lstStyle/>
          <a:p>
            <a:r>
              <a:rPr lang="en-US" dirty="0"/>
              <a:t>The </a:t>
            </a:r>
            <a:r>
              <a:rPr lang="en-US" strike="sngStrike" dirty="0"/>
              <a:t>Good</a:t>
            </a:r>
            <a:r>
              <a:rPr lang="en-US" dirty="0"/>
              <a:t> Great News of the Gospel</a:t>
            </a:r>
          </a:p>
        </p:txBody>
      </p:sp>
      <p:sp>
        <p:nvSpPr>
          <p:cNvPr id="3" name="Content Placeholder 2">
            <a:extLst>
              <a:ext uri="{FF2B5EF4-FFF2-40B4-BE49-F238E27FC236}">
                <a16:creationId xmlns:a16="http://schemas.microsoft.com/office/drawing/2014/main" id="{5B8B928D-013E-41C0-86DA-08B873EEB39D}"/>
              </a:ext>
            </a:extLst>
          </p:cNvPr>
          <p:cNvSpPr>
            <a:spLocks noGrp="1"/>
          </p:cNvSpPr>
          <p:nvPr>
            <p:ph idx="1"/>
          </p:nvPr>
        </p:nvSpPr>
        <p:spPr>
          <a:xfrm>
            <a:off x="838200" y="621792"/>
            <a:ext cx="10515600" cy="6099683"/>
          </a:xfrm>
        </p:spPr>
        <p:txBody>
          <a:bodyPr>
            <a:normAutofit fontScale="62500" lnSpcReduction="20000"/>
          </a:bodyPr>
          <a:lstStyle/>
          <a:p>
            <a:r>
              <a:rPr lang="en-US" dirty="0"/>
              <a:t>Keep looking at that 2 Timothy passage for a moment</a:t>
            </a:r>
          </a:p>
          <a:p>
            <a:r>
              <a:rPr lang="en-US" dirty="0"/>
              <a:t>There are very clearly two distinct areas being addressed</a:t>
            </a:r>
          </a:p>
          <a:p>
            <a:pPr lvl="1"/>
            <a:r>
              <a:rPr lang="en-US" dirty="0"/>
              <a:t>The way of salvation</a:t>
            </a:r>
          </a:p>
          <a:p>
            <a:pPr lvl="1"/>
            <a:r>
              <a:rPr lang="en-US" dirty="0"/>
              <a:t>The way of obedience</a:t>
            </a:r>
          </a:p>
          <a:p>
            <a:pPr lvl="1"/>
            <a:endParaRPr lang="en-US" dirty="0"/>
          </a:p>
          <a:p>
            <a:r>
              <a:rPr lang="en-US" dirty="0"/>
              <a:t>We need to remember that the gospel of Jesus Christ addresses both of these area!</a:t>
            </a:r>
          </a:p>
          <a:p>
            <a:endParaRPr lang="en-US" dirty="0"/>
          </a:p>
          <a:p>
            <a:r>
              <a:rPr lang="en-US" dirty="0"/>
              <a:t>The gospel is more than the death, burial, and resurrection of Jesus Christ.  That in itself is great news!  </a:t>
            </a:r>
            <a:r>
              <a:rPr lang="en-US" b="1" dirty="0"/>
              <a:t>BUT</a:t>
            </a:r>
            <a:r>
              <a:rPr lang="en-US" dirty="0"/>
              <a:t> it doesn’t stop there!</a:t>
            </a:r>
          </a:p>
          <a:p>
            <a:endParaRPr lang="en-US" dirty="0"/>
          </a:p>
          <a:p>
            <a:r>
              <a:rPr lang="en-US" dirty="0"/>
              <a:t>The Gospel empowers the believer to live a life of obedience – a life that is pleasing to God regardless of the circumstances we find ourselves in!</a:t>
            </a:r>
          </a:p>
          <a:p>
            <a:pPr lvl="1"/>
            <a:r>
              <a:rPr lang="en-US" dirty="0"/>
              <a:t>By teaching us sound doctrine</a:t>
            </a:r>
          </a:p>
          <a:p>
            <a:pPr lvl="1"/>
            <a:r>
              <a:rPr lang="en-US" dirty="0"/>
              <a:t>By teaching, admonishing, reproving, correcting</a:t>
            </a:r>
          </a:p>
          <a:p>
            <a:pPr lvl="1"/>
            <a:r>
              <a:rPr lang="en-US" dirty="0"/>
              <a:t>By providing us instruction </a:t>
            </a:r>
          </a:p>
          <a:p>
            <a:pPr lvl="1"/>
            <a:r>
              <a:rPr lang="en-US" dirty="0"/>
              <a:t>By giving us the strength required</a:t>
            </a:r>
          </a:p>
          <a:p>
            <a:endParaRPr lang="en-US" dirty="0"/>
          </a:p>
          <a:p>
            <a:r>
              <a:rPr lang="en-US" dirty="0"/>
              <a:t>Paul’s letter to the Romans was specifically directed to believers–(v7).  Yet he wanted to preach the gospel </a:t>
            </a:r>
          </a:p>
          <a:p>
            <a:r>
              <a:rPr lang="en-US" b="1" dirty="0"/>
              <a:t>Romans 1:15–17 (NASB95) — 15</a:t>
            </a:r>
            <a:r>
              <a:rPr lang="en-US" dirty="0"/>
              <a:t> So, for my part, I am eager to preach the gospel to you also who are in Rome. </a:t>
            </a:r>
            <a:r>
              <a:rPr lang="en-US" b="1" dirty="0"/>
              <a:t>16</a:t>
            </a:r>
            <a:r>
              <a:rPr lang="en-US" dirty="0"/>
              <a:t> For I am not ashamed of the gospel, for it is the power of God for salvation to everyone who believes, to the Jew first and also to the Greek. </a:t>
            </a:r>
            <a:r>
              <a:rPr lang="en-US" b="1" dirty="0"/>
              <a:t>17</a:t>
            </a:r>
            <a:r>
              <a:rPr lang="en-US" dirty="0"/>
              <a:t> For in it the righteousness of God is revealed from faith to faith; as it is written, “</a:t>
            </a:r>
            <a:r>
              <a:rPr lang="en-US" cap="small" dirty="0"/>
              <a:t>But the righteous</a:t>
            </a:r>
            <a:r>
              <a:rPr lang="en-US" dirty="0"/>
              <a:t> man </a:t>
            </a:r>
            <a:r>
              <a:rPr lang="en-US" cap="small" dirty="0"/>
              <a:t>shall live by faith</a:t>
            </a:r>
            <a:r>
              <a:rPr lang="en-US" dirty="0"/>
              <a:t>.” </a:t>
            </a:r>
          </a:p>
          <a:p>
            <a:endParaRPr lang="en-US" dirty="0"/>
          </a:p>
        </p:txBody>
      </p:sp>
      <p:sp>
        <p:nvSpPr>
          <p:cNvPr id="4" name="Slide Number Placeholder 3">
            <a:extLst>
              <a:ext uri="{FF2B5EF4-FFF2-40B4-BE49-F238E27FC236}">
                <a16:creationId xmlns:a16="http://schemas.microsoft.com/office/drawing/2014/main" id="{3ECB1E27-63D0-4282-8CB6-AA2D51175C2F}"/>
              </a:ext>
            </a:extLst>
          </p:cNvPr>
          <p:cNvSpPr>
            <a:spLocks noGrp="1"/>
          </p:cNvSpPr>
          <p:nvPr>
            <p:ph type="sldNum" sz="quarter" idx="12"/>
          </p:nvPr>
        </p:nvSpPr>
        <p:spPr/>
        <p:txBody>
          <a:bodyPr/>
          <a:lstStyle/>
          <a:p>
            <a:fld id="{4B084109-731C-46CA-9F78-5753E891A4C5}" type="slidenum">
              <a:rPr lang="en-US" smtClean="0"/>
              <a:pPr/>
              <a:t>12</a:t>
            </a:fld>
            <a:r>
              <a:rPr lang="en-US"/>
              <a:t> of 10</a:t>
            </a:r>
            <a:endParaRPr lang="en-US" dirty="0"/>
          </a:p>
        </p:txBody>
      </p:sp>
      <p:sp>
        <p:nvSpPr>
          <p:cNvPr id="5" name="Oval 4"/>
          <p:cNvSpPr/>
          <p:nvPr/>
        </p:nvSpPr>
        <p:spPr>
          <a:xfrm>
            <a:off x="71387" y="3320478"/>
            <a:ext cx="822960" cy="3511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Click</a:t>
            </a:r>
            <a:endParaRPr lang="en-US" dirty="0">
              <a:solidFill>
                <a:schemeClr val="tx1"/>
              </a:solidFill>
            </a:endParaRPr>
          </a:p>
        </p:txBody>
      </p:sp>
      <p:sp>
        <p:nvSpPr>
          <p:cNvPr id="6" name="Oval 5"/>
          <p:cNvSpPr/>
          <p:nvPr/>
        </p:nvSpPr>
        <p:spPr>
          <a:xfrm>
            <a:off x="127534" y="5357825"/>
            <a:ext cx="822960" cy="3511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Click</a:t>
            </a:r>
            <a:endParaRPr lang="en-US" dirty="0">
              <a:solidFill>
                <a:schemeClr val="tx1"/>
              </a:solidFill>
            </a:endParaRPr>
          </a:p>
        </p:txBody>
      </p:sp>
    </p:spTree>
    <p:extLst>
      <p:ext uri="{BB962C8B-B14F-4D97-AF65-F5344CB8AC3E}">
        <p14:creationId xmlns:p14="http://schemas.microsoft.com/office/powerpoint/2010/main" val="31978434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BAEB3-36B0-4402-9DED-BC2B83EF4438}"/>
              </a:ext>
            </a:extLst>
          </p:cNvPr>
          <p:cNvSpPr>
            <a:spLocks noGrp="1"/>
          </p:cNvSpPr>
          <p:nvPr>
            <p:ph type="title"/>
          </p:nvPr>
        </p:nvSpPr>
        <p:spPr>
          <a:xfrm>
            <a:off x="838200" y="103270"/>
            <a:ext cx="10515600" cy="501508"/>
          </a:xfrm>
        </p:spPr>
        <p:txBody>
          <a:bodyPr>
            <a:normAutofit fontScale="90000"/>
          </a:bodyPr>
          <a:lstStyle/>
          <a:p>
            <a:r>
              <a:rPr lang="en-US" dirty="0"/>
              <a:t>Discipleship River</a:t>
            </a:r>
          </a:p>
        </p:txBody>
      </p:sp>
      <p:sp>
        <p:nvSpPr>
          <p:cNvPr id="3" name="Content Placeholder 2">
            <a:extLst>
              <a:ext uri="{FF2B5EF4-FFF2-40B4-BE49-F238E27FC236}">
                <a16:creationId xmlns:a16="http://schemas.microsoft.com/office/drawing/2014/main" id="{5E23EE7E-A7F0-490D-8D0F-84723E3095E4}"/>
              </a:ext>
            </a:extLst>
          </p:cNvPr>
          <p:cNvSpPr>
            <a:spLocks noGrp="1"/>
          </p:cNvSpPr>
          <p:nvPr>
            <p:ph idx="1"/>
          </p:nvPr>
        </p:nvSpPr>
        <p:spPr>
          <a:xfrm>
            <a:off x="838200" y="604778"/>
            <a:ext cx="10515600" cy="4551187"/>
          </a:xfrm>
        </p:spPr>
        <p:txBody>
          <a:bodyPr>
            <a:normAutofit fontScale="92500" lnSpcReduction="20000"/>
          </a:bodyPr>
          <a:lstStyle/>
          <a:p>
            <a:r>
              <a:rPr lang="en-US" dirty="0"/>
              <a:t>This picture is primarily intended to show how counseling, or focused discipleship, is truly an integral part of every church’s ministry</a:t>
            </a:r>
          </a:p>
          <a:p>
            <a:r>
              <a:rPr lang="en-US" dirty="0"/>
              <a:t>Main channel of the river represents church’s normal discipleship ministry</a:t>
            </a:r>
          </a:p>
          <a:p>
            <a:pPr lvl="1"/>
            <a:r>
              <a:rPr lang="en-US" dirty="0"/>
              <a:t>Those who canoe well, stay in the main channel and continue to grow and mature</a:t>
            </a:r>
          </a:p>
          <a:p>
            <a:r>
              <a:rPr lang="en-US" dirty="0"/>
              <a:t>Those struggling to grow spiritually need focused discipleship (counseling)</a:t>
            </a:r>
          </a:p>
          <a:p>
            <a:pPr lvl="1"/>
            <a:r>
              <a:rPr lang="en-US" dirty="0"/>
              <a:t>They may be stuck in sin, failing to respond properly in response to sin or trauma against them, or simply struggling with the problems of life in a fallen world.</a:t>
            </a:r>
          </a:p>
          <a:p>
            <a:r>
              <a:rPr lang="en-US" dirty="0"/>
              <a:t>They are represented here as those who are unable to canoe well.  They are unable to either get into or stay in the main channel of the river.  </a:t>
            </a:r>
          </a:p>
          <a:p>
            <a:r>
              <a:rPr lang="en-US" dirty="0"/>
              <a:t>Elaborate on other implications – we all get stuck from time to time</a:t>
            </a:r>
          </a:p>
          <a:p>
            <a:pPr lvl="1"/>
            <a:r>
              <a:rPr lang="en-US" dirty="0"/>
              <a:t>We all need counsel</a:t>
            </a:r>
          </a:p>
          <a:p>
            <a:pPr lvl="1"/>
            <a:r>
              <a:rPr lang="en-US" dirty="0"/>
              <a:t>That’s why its so important to understand that it takes a wide variety of forms – you’ll hear more about that tomorrow</a:t>
            </a:r>
          </a:p>
          <a:p>
            <a:endParaRPr lang="en-US" dirty="0"/>
          </a:p>
        </p:txBody>
      </p:sp>
      <p:pic>
        <p:nvPicPr>
          <p:cNvPr id="4" name="Picture 3">
            <a:extLst>
              <a:ext uri="{FF2B5EF4-FFF2-40B4-BE49-F238E27FC236}">
                <a16:creationId xmlns:a16="http://schemas.microsoft.com/office/drawing/2014/main" id="{73A78FC6-51ED-4786-8CB8-1A9AB430ECD4}"/>
              </a:ext>
            </a:extLst>
          </p:cNvPr>
          <p:cNvPicPr>
            <a:picLocks noChangeAspect="1"/>
          </p:cNvPicPr>
          <p:nvPr/>
        </p:nvPicPr>
        <p:blipFill>
          <a:blip r:embed="rId2"/>
          <a:stretch>
            <a:fillRect/>
          </a:stretch>
        </p:blipFill>
        <p:spPr>
          <a:xfrm>
            <a:off x="4706112" y="5155966"/>
            <a:ext cx="2090336" cy="1565509"/>
          </a:xfrm>
          <a:prstGeom prst="rect">
            <a:avLst/>
          </a:prstGeom>
        </p:spPr>
      </p:pic>
      <p:sp>
        <p:nvSpPr>
          <p:cNvPr id="5" name="Slide Number Placeholder 4">
            <a:extLst>
              <a:ext uri="{FF2B5EF4-FFF2-40B4-BE49-F238E27FC236}">
                <a16:creationId xmlns:a16="http://schemas.microsoft.com/office/drawing/2014/main" id="{C66CE96E-7C88-4D04-B6FE-AF1800F759E4}"/>
              </a:ext>
            </a:extLst>
          </p:cNvPr>
          <p:cNvSpPr>
            <a:spLocks noGrp="1"/>
          </p:cNvSpPr>
          <p:nvPr>
            <p:ph type="sldNum" sz="quarter" idx="12"/>
          </p:nvPr>
        </p:nvSpPr>
        <p:spPr/>
        <p:txBody>
          <a:bodyPr/>
          <a:lstStyle/>
          <a:p>
            <a:fld id="{62284576-2448-48E5-AA05-982305483C2E}" type="slidenum">
              <a:rPr lang="en-US" smtClean="0"/>
              <a:t>13</a:t>
            </a:fld>
            <a:endParaRPr lang="en-US"/>
          </a:p>
        </p:txBody>
      </p:sp>
      <p:sp>
        <p:nvSpPr>
          <p:cNvPr id="6" name="Oval 5"/>
          <p:cNvSpPr/>
          <p:nvPr/>
        </p:nvSpPr>
        <p:spPr>
          <a:xfrm>
            <a:off x="131064" y="178446"/>
            <a:ext cx="822960" cy="3511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Click</a:t>
            </a:r>
            <a:endParaRPr lang="en-US" dirty="0">
              <a:solidFill>
                <a:schemeClr val="tx1"/>
              </a:solidFill>
            </a:endParaRPr>
          </a:p>
        </p:txBody>
      </p:sp>
    </p:spTree>
    <p:extLst>
      <p:ext uri="{BB962C8B-B14F-4D97-AF65-F5344CB8AC3E}">
        <p14:creationId xmlns:p14="http://schemas.microsoft.com/office/powerpoint/2010/main" val="10827004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99FBB-B965-47E2-926C-B0314C32F6CA}"/>
              </a:ext>
            </a:extLst>
          </p:cNvPr>
          <p:cNvSpPr>
            <a:spLocks noGrp="1"/>
          </p:cNvSpPr>
          <p:nvPr>
            <p:ph type="title"/>
          </p:nvPr>
        </p:nvSpPr>
        <p:spPr>
          <a:xfrm>
            <a:off x="838200" y="365125"/>
            <a:ext cx="10515600" cy="476123"/>
          </a:xfrm>
        </p:spPr>
        <p:txBody>
          <a:bodyPr>
            <a:normAutofit fontScale="90000"/>
          </a:bodyPr>
          <a:lstStyle/>
          <a:p>
            <a:r>
              <a:rPr lang="en-US" dirty="0"/>
              <a:t>Conclusion</a:t>
            </a:r>
          </a:p>
        </p:txBody>
      </p:sp>
      <p:sp>
        <p:nvSpPr>
          <p:cNvPr id="3" name="Content Placeholder 2">
            <a:extLst>
              <a:ext uri="{FF2B5EF4-FFF2-40B4-BE49-F238E27FC236}">
                <a16:creationId xmlns:a16="http://schemas.microsoft.com/office/drawing/2014/main" id="{0A19E8C2-1A67-44B5-B216-7BDD0A5673D9}"/>
              </a:ext>
            </a:extLst>
          </p:cNvPr>
          <p:cNvSpPr>
            <a:spLocks noGrp="1"/>
          </p:cNvSpPr>
          <p:nvPr>
            <p:ph idx="1"/>
          </p:nvPr>
        </p:nvSpPr>
        <p:spPr>
          <a:xfrm>
            <a:off x="838200" y="938784"/>
            <a:ext cx="10515600" cy="5669280"/>
          </a:xfrm>
        </p:spPr>
        <p:txBody>
          <a:bodyPr>
            <a:normAutofit fontScale="92500" lnSpcReduction="20000"/>
          </a:bodyPr>
          <a:lstStyle/>
          <a:p>
            <a:r>
              <a:rPr lang="en-US" dirty="0"/>
              <a:t>I stated at the beginning that I was passionate about Biblical counseling</a:t>
            </a:r>
          </a:p>
          <a:p>
            <a:r>
              <a:rPr lang="en-US" dirty="0"/>
              <a:t>I believe Biblical counseling saved my life.</a:t>
            </a:r>
          </a:p>
          <a:p>
            <a:r>
              <a:rPr lang="en-US" dirty="0"/>
              <a:t>I have personally seen marriages restored and </a:t>
            </a:r>
            <a:r>
              <a:rPr lang="en-US" dirty="0" err="1"/>
              <a:t>lifes</a:t>
            </a:r>
            <a:r>
              <a:rPr lang="en-US" dirty="0"/>
              <a:t> put back together – not because of the expertise of the counselor, but because of the power of God’s word.</a:t>
            </a:r>
          </a:p>
          <a:p>
            <a:r>
              <a:rPr lang="en-US" dirty="0"/>
              <a:t>I’d like to close with a quote from Instruments in the Redeemer’s Hands by Paul Tripp</a:t>
            </a:r>
          </a:p>
          <a:p>
            <a:endParaRPr lang="en-US" dirty="0"/>
          </a:p>
          <a:p>
            <a:r>
              <a:rPr lang="en-US" dirty="0"/>
              <a:t>Because of the work of Jesus Christ on the cross, change is possible!  True, lasting heart change </a:t>
            </a:r>
            <a:r>
              <a:rPr lang="en-US" b="1" dirty="0"/>
              <a:t>can</a:t>
            </a:r>
            <a:r>
              <a:rPr lang="en-US" dirty="0"/>
              <a:t> take place.  A person can learn to stand with confidence amid the harshest realities that life has to offer.  A person can have hope regardless of their circumstances.  Compulsions can be broken.  The hardest heart can be softened.  The most violent offender can be gentled.  Affections can be redirected.  Relationships can be restored.  Change is possible because the King, Jesus Christ has come.</a:t>
            </a:r>
          </a:p>
          <a:p>
            <a:pPr marL="0" indent="0">
              <a:buNone/>
            </a:pPr>
            <a:r>
              <a:rPr lang="en-US" sz="2800" dirty="0"/>
              <a:t>			Paul Tripp - Instruments in the Redeemer’s Hands </a:t>
            </a:r>
          </a:p>
          <a:p>
            <a:endParaRPr lang="en-US" dirty="0"/>
          </a:p>
        </p:txBody>
      </p:sp>
      <p:sp>
        <p:nvSpPr>
          <p:cNvPr id="4" name="Slide Number Placeholder 3">
            <a:extLst>
              <a:ext uri="{FF2B5EF4-FFF2-40B4-BE49-F238E27FC236}">
                <a16:creationId xmlns:a16="http://schemas.microsoft.com/office/drawing/2014/main" id="{139FD371-D504-436E-91FE-01A591E5D36D}"/>
              </a:ext>
            </a:extLst>
          </p:cNvPr>
          <p:cNvSpPr>
            <a:spLocks noGrp="1"/>
          </p:cNvSpPr>
          <p:nvPr>
            <p:ph type="sldNum" sz="quarter" idx="12"/>
          </p:nvPr>
        </p:nvSpPr>
        <p:spPr/>
        <p:txBody>
          <a:bodyPr/>
          <a:lstStyle/>
          <a:p>
            <a:fld id="{62284576-2448-48E5-AA05-982305483C2E}" type="slidenum">
              <a:rPr lang="en-US" smtClean="0"/>
              <a:t>14</a:t>
            </a:fld>
            <a:endParaRPr lang="en-US"/>
          </a:p>
        </p:txBody>
      </p:sp>
    </p:spTree>
    <p:extLst>
      <p:ext uri="{BB962C8B-B14F-4D97-AF65-F5344CB8AC3E}">
        <p14:creationId xmlns:p14="http://schemas.microsoft.com/office/powerpoint/2010/main" val="7204600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9DDEC01-C795-4DE9-A534-92B715C02919}"/>
              </a:ext>
            </a:extLst>
          </p:cNvPr>
          <p:cNvSpPr>
            <a:spLocks noGrp="1"/>
          </p:cNvSpPr>
          <p:nvPr>
            <p:ph type="ctrTitle"/>
          </p:nvPr>
        </p:nvSpPr>
        <p:spPr/>
        <p:txBody>
          <a:bodyPr/>
          <a:lstStyle/>
          <a:p>
            <a:r>
              <a:rPr lang="en-US" dirty="0"/>
              <a:t>Questions?</a:t>
            </a:r>
          </a:p>
        </p:txBody>
      </p:sp>
      <p:sp>
        <p:nvSpPr>
          <p:cNvPr id="6" name="Slide Number Placeholder 5">
            <a:extLst>
              <a:ext uri="{FF2B5EF4-FFF2-40B4-BE49-F238E27FC236}">
                <a16:creationId xmlns:a16="http://schemas.microsoft.com/office/drawing/2014/main" id="{EA89645B-3D01-4444-9466-1745F7E1EF50}"/>
              </a:ext>
            </a:extLst>
          </p:cNvPr>
          <p:cNvSpPr>
            <a:spLocks noGrp="1"/>
          </p:cNvSpPr>
          <p:nvPr>
            <p:ph type="sldNum" sz="quarter" idx="12"/>
          </p:nvPr>
        </p:nvSpPr>
        <p:spPr/>
        <p:txBody>
          <a:bodyPr/>
          <a:lstStyle/>
          <a:p>
            <a:fld id="{62284576-2448-48E5-AA05-982305483C2E}" type="slidenum">
              <a:rPr lang="en-US" smtClean="0"/>
              <a:t>15</a:t>
            </a:fld>
            <a:endParaRPr lang="en-US" dirty="0"/>
          </a:p>
        </p:txBody>
      </p:sp>
    </p:spTree>
    <p:extLst>
      <p:ext uri="{BB962C8B-B14F-4D97-AF65-F5344CB8AC3E}">
        <p14:creationId xmlns:p14="http://schemas.microsoft.com/office/powerpoint/2010/main" val="1268505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3309</TotalTime>
  <Words>1886</Words>
  <Application>Microsoft Office PowerPoint</Application>
  <PresentationFormat>Widescreen</PresentationFormat>
  <Paragraphs>212</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Sufficiency of Scripture in Counseling  Eastern Iowa Biblical Counseling Coalition</vt:lpstr>
      <vt:lpstr>Introduction</vt:lpstr>
      <vt:lpstr>Opening Statement</vt:lpstr>
      <vt:lpstr>Introduction</vt:lpstr>
      <vt:lpstr>Problems with Secular Definition</vt:lpstr>
      <vt:lpstr>Biblical Counseling Definition</vt:lpstr>
      <vt:lpstr>Who You Gonna Call?</vt:lpstr>
      <vt:lpstr>Impact of Psychology on the Church</vt:lpstr>
      <vt:lpstr>Competent to Counsel</vt:lpstr>
      <vt:lpstr>Sufficiency of Scripture in Counseling </vt:lpstr>
      <vt:lpstr>Sufficiency of Scripture in Counseling </vt:lpstr>
      <vt:lpstr>The Good Great News of the Gospel</vt:lpstr>
      <vt:lpstr>Discipleship River</vt:lpstr>
      <vt:lpstr>Conclusion</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Sufficiency of Scripture in Counseling</dc:title>
  <dc:creator>Jim Sabin</dc:creator>
  <cp:lastModifiedBy>Jim Sabin</cp:lastModifiedBy>
  <cp:revision>77</cp:revision>
  <dcterms:created xsi:type="dcterms:W3CDTF">2019-01-29T02:09:55Z</dcterms:created>
  <dcterms:modified xsi:type="dcterms:W3CDTF">2019-02-01T17:53:10Z</dcterms:modified>
</cp:coreProperties>
</file>